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00" r:id="rId3"/>
    <p:sldId id="301" r:id="rId4"/>
    <p:sldId id="302" r:id="rId5"/>
    <p:sldId id="303" r:id="rId6"/>
    <p:sldId id="304" r:id="rId7"/>
    <p:sldId id="307" r:id="rId8"/>
    <p:sldId id="266" r:id="rId9"/>
    <p:sldId id="274" r:id="rId10"/>
    <p:sldId id="270" r:id="rId11"/>
    <p:sldId id="271" r:id="rId12"/>
    <p:sldId id="267" r:id="rId13"/>
    <p:sldId id="272" r:id="rId14"/>
    <p:sldId id="273" r:id="rId15"/>
    <p:sldId id="275" r:id="rId16"/>
    <p:sldId id="276" r:id="rId17"/>
    <p:sldId id="278" r:id="rId18"/>
    <p:sldId id="280" r:id="rId19"/>
    <p:sldId id="308" r:id="rId20"/>
    <p:sldId id="279" r:id="rId21"/>
    <p:sldId id="281" r:id="rId22"/>
    <p:sldId id="277" r:id="rId23"/>
    <p:sldId id="309" r:id="rId24"/>
    <p:sldId id="310" r:id="rId25"/>
    <p:sldId id="311" r:id="rId26"/>
    <p:sldId id="282" r:id="rId27"/>
    <p:sldId id="283" r:id="rId28"/>
    <p:sldId id="286" r:id="rId29"/>
    <p:sldId id="289" r:id="rId30"/>
    <p:sldId id="284" r:id="rId31"/>
    <p:sldId id="288" r:id="rId32"/>
    <p:sldId id="291" r:id="rId33"/>
    <p:sldId id="292" r:id="rId34"/>
    <p:sldId id="293" r:id="rId35"/>
    <p:sldId id="294" r:id="rId36"/>
    <p:sldId id="295" r:id="rId37"/>
    <p:sldId id="296" r:id="rId38"/>
    <p:sldId id="297" r:id="rId39"/>
    <p:sldId id="298" r:id="rId40"/>
    <p:sldId id="299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7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imi.hse.ru/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3600" b="1" cap="none" dirty="0" smtClean="0"/>
              <a:t>ТРИЗ – теория решения инженерных (изобретательских) задач</a:t>
            </a:r>
            <a:endParaRPr lang="ru-RU" sz="3600" b="1" cap="none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3501008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1800" dirty="0" err="1" smtClean="0"/>
              <a:t>Шумская</a:t>
            </a:r>
            <a:r>
              <a:rPr lang="ru-RU" sz="1800" dirty="0" smtClean="0"/>
              <a:t> Н.Н.</a:t>
            </a:r>
          </a:p>
          <a:p>
            <a:pPr algn="r"/>
            <a:r>
              <a:rPr lang="ru-RU" sz="1800" dirty="0" smtClean="0"/>
              <a:t>К.т.н., доцент</a:t>
            </a:r>
          </a:p>
        </p:txBody>
      </p:sp>
    </p:spTree>
    <p:extLst>
      <p:ext uri="{BB962C8B-B14F-4D97-AF65-F5344CB8AC3E}">
        <p14:creationId xmlns:p14="http://schemas.microsoft.com/office/powerpoint/2010/main" val="12133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E0D45"/>
                </a:solidFill>
                <a:ea typeface="Times New Roman"/>
              </a:rPr>
              <a:t>Инструментарий ТРИЗ включает в себя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lvl="0" indent="0" algn="just">
              <a:lnSpc>
                <a:spcPct val="150000"/>
              </a:lnSpc>
              <a:spcAft>
                <a:spcPts val="1000"/>
              </a:spcAft>
              <a:buSzPts val="1000"/>
              <a:buNone/>
              <a:tabLst>
                <a:tab pos="457200" algn="l"/>
              </a:tabLst>
            </a:pPr>
            <a:r>
              <a:rPr lang="ru-RU" dirty="0">
                <a:solidFill>
                  <a:srgbClr val="0E0D45"/>
                </a:solidFill>
                <a:ea typeface="Times New Roman"/>
                <a:cs typeface="Times New Roman" pitchFamily="18" charset="0"/>
              </a:rPr>
              <a:t>набор абстрактных описаний прецедентов;</a:t>
            </a:r>
            <a:endParaRPr lang="ru-RU" dirty="0">
              <a:solidFill>
                <a:srgbClr val="0E0D45"/>
              </a:solidFill>
              <a:ea typeface="Calibri"/>
              <a:cs typeface="Times New Roman" pitchFamily="18" charset="0"/>
            </a:endParaRPr>
          </a:p>
          <a:p>
            <a:pPr marL="0" lvl="0" indent="0" algn="just">
              <a:lnSpc>
                <a:spcPct val="150000"/>
              </a:lnSpc>
              <a:spcAft>
                <a:spcPts val="1000"/>
              </a:spcAft>
              <a:buSzPts val="1000"/>
              <a:buNone/>
              <a:tabLst>
                <a:tab pos="457200" algn="l"/>
              </a:tabLst>
            </a:pPr>
            <a:r>
              <a:rPr lang="ru-RU" dirty="0">
                <a:solidFill>
                  <a:srgbClr val="0E0D45"/>
                </a:solidFill>
                <a:ea typeface="Times New Roman"/>
                <a:cs typeface="Times New Roman" pitchFamily="18" charset="0"/>
              </a:rPr>
              <a:t>набор логических операторов;</a:t>
            </a:r>
            <a:endParaRPr lang="ru-RU" dirty="0">
              <a:solidFill>
                <a:srgbClr val="0E0D45"/>
              </a:solidFill>
              <a:ea typeface="Calibri"/>
              <a:cs typeface="Times New Roman" pitchFamily="18" charset="0"/>
            </a:endParaRPr>
          </a:p>
          <a:p>
            <a:pPr marL="0" lvl="0" indent="0" algn="just">
              <a:lnSpc>
                <a:spcPct val="150000"/>
              </a:lnSpc>
              <a:spcAft>
                <a:spcPts val="1000"/>
              </a:spcAft>
              <a:buSzPts val="1000"/>
              <a:buNone/>
              <a:tabLst>
                <a:tab pos="457200" algn="l"/>
              </a:tabLst>
            </a:pPr>
            <a:r>
              <a:rPr lang="ru-RU" dirty="0">
                <a:solidFill>
                  <a:srgbClr val="0E0D45"/>
                </a:solidFill>
                <a:ea typeface="Times New Roman"/>
                <a:cs typeface="Times New Roman" pitchFamily="18" charset="0"/>
              </a:rPr>
              <a:t>набор психологических операторов;</a:t>
            </a:r>
            <a:endParaRPr lang="ru-RU" dirty="0">
              <a:solidFill>
                <a:srgbClr val="0E0D45"/>
              </a:solidFill>
              <a:ea typeface="Calibri"/>
              <a:cs typeface="Times New Roman" pitchFamily="18" charset="0"/>
            </a:endParaRPr>
          </a:p>
          <a:p>
            <a:pPr marL="0" lvl="0" indent="0" algn="just">
              <a:lnSpc>
                <a:spcPct val="150000"/>
              </a:lnSpc>
              <a:spcAft>
                <a:spcPts val="1000"/>
              </a:spcAft>
              <a:buSzPts val="1000"/>
              <a:buNone/>
              <a:tabLst>
                <a:tab pos="457200" algn="l"/>
              </a:tabLst>
            </a:pPr>
            <a:r>
              <a:rPr lang="ru-RU" dirty="0">
                <a:solidFill>
                  <a:srgbClr val="0E0D45"/>
                </a:solidFill>
                <a:ea typeface="Times New Roman"/>
                <a:cs typeface="Times New Roman" pitchFamily="18" charset="0"/>
              </a:rPr>
              <a:t>критерии для оценки решения</a:t>
            </a:r>
            <a:r>
              <a:rPr lang="ru-RU" dirty="0" smtClean="0">
                <a:solidFill>
                  <a:srgbClr val="0E0D45"/>
                </a:solidFill>
                <a:ea typeface="Times New Roman"/>
                <a:cs typeface="Times New Roman" pitchFamily="18" charset="0"/>
              </a:rPr>
              <a:t>.</a:t>
            </a:r>
          </a:p>
          <a:p>
            <a:pPr marL="0" lvl="0" indent="0" algn="just">
              <a:lnSpc>
                <a:spcPct val="150000"/>
              </a:lnSpc>
              <a:spcAft>
                <a:spcPts val="1000"/>
              </a:spcAft>
              <a:buSzPts val="1000"/>
              <a:buNone/>
              <a:tabLst>
                <a:tab pos="457200" algn="l"/>
              </a:tabLst>
            </a:pPr>
            <a:endParaRPr lang="ru-RU" dirty="0">
              <a:solidFill>
                <a:srgbClr val="0E0D45"/>
              </a:solidFill>
              <a:ea typeface="Calibri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000" i="1" dirty="0"/>
              <a:t>В ходе решения задача преобразуется к виду, наводящему на ответ, наиболее полно удовлетворяющий поставленным критериям.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056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Т</a:t>
            </a:r>
            <a:r>
              <a:rPr lang="ru-RU" dirty="0" smtClean="0"/>
              <a:t>еоретические </a:t>
            </a:r>
            <a:r>
              <a:rPr lang="ru-RU" dirty="0"/>
              <a:t>положения в ТРИЗ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b="1" dirty="0"/>
              <a:t>1.</a:t>
            </a:r>
            <a:r>
              <a:rPr lang="ru-RU" dirty="0"/>
              <a:t> Психика — ключ к закономерностям творчества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b="1" dirty="0"/>
              <a:t>2.</a:t>
            </a:r>
            <a:r>
              <a:rPr lang="ru-RU" dirty="0"/>
              <a:t> Любое произведение разрешает проблему, хотя бы самого автора. Нет проблемы — нет движения мысли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b="1" dirty="0"/>
              <a:t>3.</a:t>
            </a:r>
            <a:r>
              <a:rPr lang="ru-RU" dirty="0"/>
              <a:t> Своеобразие работы изобретателя в том, что он должен ввести что-то новое в реальное осуществление какой-то деятельности с учетом научного и технического контекста.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435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5225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b="1" dirty="0"/>
              <a:t>4.</a:t>
            </a:r>
            <a:r>
              <a:rPr lang="ru-RU" sz="2000" dirty="0"/>
              <a:t> Создание новых средств труда должно подчиняться объективным закономерностям, которые трактуются так, как это позволяют знания, культурная среда, и </a:t>
            </a:r>
            <a:r>
              <a:rPr lang="ru-RU" sz="2000" dirty="0" err="1"/>
              <a:t>т.д</a:t>
            </a:r>
            <a:r>
              <a:rPr lang="ru-RU" sz="2000" dirty="0"/>
              <a:t>… Всякая же техническая задача не может быть решена иначе, как в соответствии (а точнее — с учетом) с законами науки и в зависимости от закономерностей развития техники</a:t>
            </a:r>
            <a:r>
              <a:rPr lang="ru-RU" sz="2000" dirty="0" smtClean="0"/>
              <a:t>.</a:t>
            </a:r>
          </a:p>
          <a:p>
            <a:pPr marL="0" indent="0" algn="just">
              <a:buNone/>
            </a:pPr>
            <a:endParaRPr lang="ru-RU" sz="2000" dirty="0"/>
          </a:p>
          <a:p>
            <a:pPr marL="0" indent="0" algn="just">
              <a:buNone/>
            </a:pPr>
            <a:r>
              <a:rPr lang="ru-RU" sz="2000" b="1" dirty="0" smtClean="0"/>
              <a:t>5</a:t>
            </a:r>
            <a:r>
              <a:rPr lang="ru-RU" sz="2000" b="1" dirty="0"/>
              <a:t>.</a:t>
            </a:r>
            <a:r>
              <a:rPr lang="ru-RU" sz="2000" dirty="0"/>
              <a:t> Исследование психологии изобретательского творчества не может вестись в отрыве от изучения основных закономерностей развития техники. Это обусловлено тем, что психологические изыски реализуются посредством определенной технической базы и через определенные инженерные навыки и знания. 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88811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856312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b="1" dirty="0"/>
              <a:t>6.</a:t>
            </a:r>
            <a:r>
              <a:rPr lang="ru-RU" dirty="0"/>
              <a:t> П</a:t>
            </a:r>
            <a:r>
              <a:rPr lang="ru-RU" dirty="0" smtClean="0"/>
              <a:t>сихология </a:t>
            </a:r>
            <a:r>
              <a:rPr lang="ru-RU" dirty="0"/>
              <a:t>изобретательского творчества становится понятной только при глубоком знании законов развития </a:t>
            </a:r>
            <a:r>
              <a:rPr lang="ru-RU" dirty="0" smtClean="0"/>
              <a:t>техники. Это </a:t>
            </a:r>
            <a:r>
              <a:rPr lang="ru-RU" dirty="0"/>
              <a:t>правильно в том смысле, что по следствиям можно изучить причины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dirty="0" smtClean="0"/>
              <a:t> </a:t>
            </a:r>
            <a:r>
              <a:rPr lang="ru-RU" sz="1800" i="1" dirty="0"/>
              <a:t>То есть, зная, каким образом реализована идея, можно обратным ходом, с учетом научного и культурного контекста, восстановить отчасти ход мыслей ее автора</a:t>
            </a:r>
            <a:r>
              <a:rPr lang="ru-RU" sz="1800" i="1" dirty="0" smtClean="0"/>
              <a:t>.</a:t>
            </a:r>
          </a:p>
          <a:p>
            <a:pPr marL="0" indent="0" algn="just">
              <a:buNone/>
            </a:pPr>
            <a:endParaRPr lang="ru-RU" sz="1800" i="1" dirty="0"/>
          </a:p>
          <a:p>
            <a:pPr marL="0" indent="0" algn="just">
              <a:buNone/>
            </a:pPr>
            <a:r>
              <a:rPr lang="ru-RU" b="1" dirty="0"/>
              <a:t>7.</a:t>
            </a:r>
            <a:r>
              <a:rPr lang="ru-RU" dirty="0"/>
              <a:t> В техническом устройстве все взаимосвязано. Развитие его неравномерно. Оно идет, пока не возникнут и не обострятся противоречия между более совершенным элементом и отстающими частями. </a:t>
            </a:r>
            <a:endParaRPr lang="ru-RU" dirty="0" smtClean="0"/>
          </a:p>
          <a:p>
            <a:pPr marL="0" indent="0" algn="just">
              <a:buNone/>
            </a:pPr>
            <a:r>
              <a:rPr lang="ru-RU" b="1" dirty="0" smtClean="0"/>
              <a:t>Изобретение </a:t>
            </a:r>
            <a:r>
              <a:rPr lang="ru-RU" b="1" dirty="0"/>
              <a:t>есть устранение возникшего противоречия.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419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E0D45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3100" b="1" dirty="0" smtClean="0">
                <a:solidFill>
                  <a:srgbClr val="0E0D45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3100" b="1" dirty="0" smtClean="0">
                <a:solidFill>
                  <a:srgbClr val="0E0D45"/>
                </a:solidFill>
                <a:ea typeface="Times New Roman"/>
                <a:cs typeface="Times New Roman"/>
              </a:rPr>
              <a:t>8</a:t>
            </a:r>
            <a:r>
              <a:rPr lang="ru-RU" sz="3100" b="1" dirty="0">
                <a:solidFill>
                  <a:srgbClr val="0E0D45"/>
                </a:solidFill>
                <a:ea typeface="Times New Roman"/>
                <a:cs typeface="Times New Roman"/>
              </a:rPr>
              <a:t>.</a:t>
            </a:r>
            <a:r>
              <a:rPr lang="ru-RU" sz="3100" dirty="0">
                <a:solidFill>
                  <a:srgbClr val="0E0D45"/>
                </a:solidFill>
                <a:ea typeface="Times New Roman"/>
                <a:cs typeface="Times New Roman"/>
              </a:rPr>
              <a:t> Каждое творческое решение новой технической задачи включает следующие основные моменты:</a:t>
            </a:r>
            <a:r>
              <a:rPr lang="ru-RU" sz="3200" dirty="0">
                <a:latin typeface="Calibri"/>
                <a:ea typeface="Calibri"/>
                <a:cs typeface="Times New Roman"/>
              </a:rPr>
              <a:t/>
            </a:r>
            <a:br>
              <a:rPr lang="ru-RU" sz="32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>
            <a:normAutofit fontScale="85000" lnSpcReduction="10000"/>
          </a:bodyPr>
          <a:lstStyle/>
          <a:p>
            <a:pPr marL="0" lvl="0" indent="0" algn="just">
              <a:lnSpc>
                <a:spcPct val="150000"/>
              </a:lnSpc>
              <a:spcAft>
                <a:spcPts val="1000"/>
              </a:spcAft>
              <a:buNone/>
              <a:tabLst>
                <a:tab pos="457200" algn="l"/>
              </a:tabLst>
            </a:pPr>
            <a:r>
              <a:rPr lang="ru-RU" dirty="0" smtClean="0">
                <a:solidFill>
                  <a:srgbClr val="0E0D45"/>
                </a:solidFill>
                <a:ea typeface="Times New Roman"/>
                <a:cs typeface="Times New Roman"/>
              </a:rPr>
              <a:t>Постановка </a:t>
            </a:r>
            <a:r>
              <a:rPr lang="ru-RU" dirty="0">
                <a:solidFill>
                  <a:srgbClr val="0E0D45"/>
                </a:solidFill>
                <a:ea typeface="Times New Roman"/>
                <a:cs typeface="Times New Roman"/>
              </a:rPr>
              <a:t>задачи</a:t>
            </a:r>
            <a:endParaRPr lang="ru-RU" sz="1800" dirty="0">
              <a:ea typeface="Calibri"/>
              <a:cs typeface="Times New Roman"/>
            </a:endParaRPr>
          </a:p>
          <a:p>
            <a:pPr marL="0" indent="0" algn="just">
              <a:lnSpc>
                <a:spcPct val="150000"/>
              </a:lnSpc>
              <a:spcAft>
                <a:spcPts val="1000"/>
              </a:spcAft>
              <a:buNone/>
              <a:tabLst>
                <a:tab pos="457200" algn="l"/>
              </a:tabLst>
            </a:pPr>
            <a:r>
              <a:rPr lang="ru-RU" dirty="0">
                <a:solidFill>
                  <a:srgbClr val="0E0D45"/>
                </a:solidFill>
                <a:ea typeface="Times New Roman"/>
                <a:cs typeface="Times New Roman"/>
              </a:rPr>
              <a:t>Определение противоречия, которое мешает решению задачи обычными, уже известными технике путями. </a:t>
            </a:r>
            <a:r>
              <a:rPr lang="ru-RU" dirty="0" smtClean="0">
                <a:solidFill>
                  <a:srgbClr val="0E0D45"/>
                </a:solidFill>
                <a:ea typeface="Times New Roman"/>
                <a:cs typeface="Times New Roman"/>
              </a:rPr>
              <a:t>Здесь </a:t>
            </a:r>
            <a:r>
              <a:rPr lang="ru-RU" dirty="0">
                <a:solidFill>
                  <a:srgbClr val="0E0D45"/>
                </a:solidFill>
                <a:ea typeface="Times New Roman"/>
                <a:cs typeface="Times New Roman"/>
              </a:rPr>
              <a:t>противоречие употреблено в общем смысле.</a:t>
            </a:r>
            <a:endParaRPr lang="ru-RU" sz="1800" dirty="0">
              <a:ea typeface="Calibri"/>
              <a:cs typeface="Times New Roman"/>
            </a:endParaRPr>
          </a:p>
          <a:p>
            <a:pPr marL="0" lvl="0" indent="0" algn="just">
              <a:lnSpc>
                <a:spcPct val="150000"/>
              </a:lnSpc>
              <a:spcAft>
                <a:spcPts val="1000"/>
              </a:spcAft>
              <a:buNone/>
              <a:tabLst>
                <a:tab pos="457200" algn="l"/>
              </a:tabLst>
            </a:pPr>
            <a:r>
              <a:rPr lang="ru-RU" dirty="0">
                <a:solidFill>
                  <a:srgbClr val="0E0D45"/>
                </a:solidFill>
                <a:ea typeface="Times New Roman"/>
                <a:cs typeface="Times New Roman"/>
              </a:rPr>
              <a:t>Устранение причины противоречия с целью достижения нового технического эффекта.</a:t>
            </a:r>
            <a:endParaRPr lang="ru-RU" sz="1800" dirty="0">
              <a:ea typeface="Calibri"/>
              <a:cs typeface="Times New Roman"/>
            </a:endParaRPr>
          </a:p>
          <a:p>
            <a:pPr marL="0" lvl="0" indent="0" algn="just">
              <a:lnSpc>
                <a:spcPct val="150000"/>
              </a:lnSpc>
              <a:spcAft>
                <a:spcPts val="1000"/>
              </a:spcAft>
              <a:buNone/>
              <a:tabLst>
                <a:tab pos="457200" algn="l"/>
              </a:tabLst>
            </a:pPr>
            <a:r>
              <a:rPr lang="ru-RU" dirty="0">
                <a:solidFill>
                  <a:srgbClr val="0E0D45"/>
                </a:solidFill>
                <a:ea typeface="Times New Roman"/>
                <a:cs typeface="Times New Roman"/>
              </a:rPr>
              <a:t>Приведение других элементов усовершенствуемой системы в соответствие с измененным элементом (системе придается новая форма, соответствующая новой сущности).</a:t>
            </a:r>
            <a:endParaRPr lang="ru-RU" sz="1800" dirty="0">
              <a:ea typeface="Calibri"/>
              <a:cs typeface="Times New Roman"/>
            </a:endParaRP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558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856312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lnSpc>
                <a:spcPct val="150000"/>
              </a:lnSpc>
              <a:spcBef>
                <a:spcPts val="825"/>
              </a:spcBef>
              <a:spcAft>
                <a:spcPts val="1000"/>
              </a:spcAft>
              <a:buNone/>
            </a:pPr>
            <a:r>
              <a:rPr lang="ru-RU" b="1" dirty="0">
                <a:solidFill>
                  <a:srgbClr val="0E0D45"/>
                </a:solidFill>
                <a:ea typeface="Times New Roman"/>
                <a:cs typeface="Times New Roman"/>
              </a:rPr>
              <a:t>9.</a:t>
            </a:r>
            <a:r>
              <a:rPr lang="ru-RU" dirty="0">
                <a:solidFill>
                  <a:srgbClr val="0E0D45"/>
                </a:solidFill>
                <a:ea typeface="Times New Roman"/>
                <a:cs typeface="Times New Roman"/>
              </a:rPr>
              <a:t> Процесс творческого решения новой технической задачи включает три отличные по цели и методу стадии — </a:t>
            </a:r>
            <a:r>
              <a:rPr lang="ru-RU" b="1" dirty="0">
                <a:solidFill>
                  <a:srgbClr val="0E0D45"/>
                </a:solidFill>
                <a:ea typeface="Times New Roman"/>
                <a:cs typeface="Times New Roman"/>
              </a:rPr>
              <a:t>аналитическую, оперативную и синтетическую</a:t>
            </a:r>
            <a:r>
              <a:rPr lang="ru-RU" dirty="0" smtClean="0">
                <a:solidFill>
                  <a:srgbClr val="0E0D45"/>
                </a:solidFill>
                <a:ea typeface="Times New Roman"/>
                <a:cs typeface="Times New Roman"/>
              </a:rPr>
              <a:t>.</a:t>
            </a:r>
          </a:p>
          <a:p>
            <a:pPr marL="0" indent="0" algn="just">
              <a:lnSpc>
                <a:spcPct val="150000"/>
              </a:lnSpc>
              <a:spcBef>
                <a:spcPts val="825"/>
              </a:spcBef>
              <a:spcAft>
                <a:spcPts val="1000"/>
              </a:spcAft>
              <a:buNone/>
            </a:pPr>
            <a:r>
              <a:rPr lang="ru-RU" dirty="0" smtClean="0">
                <a:solidFill>
                  <a:srgbClr val="0E0D45"/>
                </a:solidFill>
                <a:ea typeface="Times New Roman"/>
                <a:cs typeface="Times New Roman"/>
              </a:rPr>
              <a:t> </a:t>
            </a:r>
            <a:r>
              <a:rPr lang="ru-RU" b="1" dirty="0">
                <a:solidFill>
                  <a:srgbClr val="0E0D45"/>
                </a:solidFill>
                <a:ea typeface="Times New Roman"/>
                <a:cs typeface="Times New Roman"/>
              </a:rPr>
              <a:t>Аналитическая </a:t>
            </a:r>
            <a:r>
              <a:rPr lang="ru-RU" dirty="0">
                <a:solidFill>
                  <a:srgbClr val="0E0D45"/>
                </a:solidFill>
                <a:ea typeface="Times New Roman"/>
                <a:cs typeface="Times New Roman"/>
              </a:rPr>
              <a:t>стадия имеет целью анализ развития данной машины, механизма, процесса для выявления основного на данном этапе противоречия и определения непосредственной причины этого противоречия. </a:t>
            </a:r>
            <a:endParaRPr lang="ru-RU" dirty="0" smtClean="0">
              <a:solidFill>
                <a:srgbClr val="0E0D45"/>
              </a:solidFill>
              <a:ea typeface="Times New Roman"/>
              <a:cs typeface="Times New Roman"/>
            </a:endParaRPr>
          </a:p>
          <a:p>
            <a:pPr marL="0" indent="0" algn="just">
              <a:lnSpc>
                <a:spcPct val="150000"/>
              </a:lnSpc>
              <a:spcBef>
                <a:spcPts val="825"/>
              </a:spcBef>
              <a:spcAft>
                <a:spcPts val="1000"/>
              </a:spcAft>
              <a:buNone/>
            </a:pPr>
            <a:r>
              <a:rPr lang="ru-RU" b="1" dirty="0" smtClean="0">
                <a:solidFill>
                  <a:srgbClr val="0E0D45"/>
                </a:solidFill>
                <a:ea typeface="Times New Roman"/>
                <a:cs typeface="Times New Roman"/>
              </a:rPr>
              <a:t>Оперативная</a:t>
            </a:r>
            <a:r>
              <a:rPr lang="ru-RU" dirty="0" smtClean="0">
                <a:solidFill>
                  <a:srgbClr val="0E0D45"/>
                </a:solidFill>
                <a:ea typeface="Times New Roman"/>
                <a:cs typeface="Times New Roman"/>
              </a:rPr>
              <a:t> </a:t>
            </a:r>
            <a:r>
              <a:rPr lang="ru-RU" dirty="0">
                <a:solidFill>
                  <a:srgbClr val="0E0D45"/>
                </a:solidFill>
                <a:ea typeface="Times New Roman"/>
                <a:cs typeface="Times New Roman"/>
              </a:rPr>
              <a:t>стадия заключается в систематическом и целесообразном направленном исследовании возможных способов устранения обнаруженной причины противоречия.</a:t>
            </a:r>
            <a:endParaRPr lang="ru-RU" sz="1800" dirty="0">
              <a:ea typeface="Calibri"/>
              <a:cs typeface="Times New Roman"/>
            </a:endParaRPr>
          </a:p>
          <a:p>
            <a:pPr marL="0" indent="0" algn="just">
              <a:lnSpc>
                <a:spcPct val="150000"/>
              </a:lnSpc>
              <a:spcBef>
                <a:spcPts val="825"/>
              </a:spcBef>
              <a:spcAft>
                <a:spcPts val="1000"/>
              </a:spcAft>
              <a:buNone/>
            </a:pPr>
            <a:r>
              <a:rPr lang="ru-RU" b="1" dirty="0">
                <a:solidFill>
                  <a:srgbClr val="0E0D45"/>
                </a:solidFill>
                <a:ea typeface="Times New Roman"/>
                <a:cs typeface="Times New Roman"/>
              </a:rPr>
              <a:t>Синтетическая</a:t>
            </a:r>
            <a:r>
              <a:rPr lang="ru-RU" dirty="0">
                <a:solidFill>
                  <a:srgbClr val="0E0D45"/>
                </a:solidFill>
                <a:ea typeface="Times New Roman"/>
                <a:cs typeface="Times New Roman"/>
              </a:rPr>
              <a:t> стадия направлена на внесение в остальные элементы системы дополнительных изменений, вытекающих из найденного способа устранения данного технического противоречия</a:t>
            </a:r>
            <a:r>
              <a:rPr lang="ru-RU" dirty="0" smtClean="0">
                <a:solidFill>
                  <a:srgbClr val="0E0D45"/>
                </a:solidFill>
                <a:ea typeface="Times New Roman"/>
                <a:cs typeface="Times New Roman"/>
              </a:rPr>
              <a:t>.</a:t>
            </a:r>
            <a:endParaRPr lang="ru-RU" sz="18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3502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92832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Bef>
                <a:spcPts val="825"/>
              </a:spcBef>
              <a:spcAft>
                <a:spcPts val="1000"/>
              </a:spcAft>
            </a:pPr>
            <a:r>
              <a:rPr lang="ru-RU" sz="2800" b="1" dirty="0">
                <a:solidFill>
                  <a:srgbClr val="0E0D45"/>
                </a:solidFill>
                <a:ea typeface="Times New Roman"/>
                <a:cs typeface="Times New Roman"/>
              </a:rPr>
              <a:t>10.</a:t>
            </a:r>
            <a:r>
              <a:rPr lang="ru-RU" sz="2800" dirty="0">
                <a:solidFill>
                  <a:srgbClr val="0E0D45"/>
                </a:solidFill>
                <a:ea typeface="Times New Roman"/>
                <a:cs typeface="Times New Roman"/>
              </a:rPr>
              <a:t> Последний этап творческой работы — оценка сделанного изобретения.</a:t>
            </a:r>
            <a:endParaRPr lang="ru-RU" sz="2800" dirty="0">
              <a:ea typeface="Calibri"/>
              <a:cs typeface="Times New Roman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000" dirty="0">
                <a:solidFill>
                  <a:srgbClr val="0E0D45"/>
                </a:solidFill>
                <a:ea typeface="Times New Roman"/>
              </a:rPr>
              <a:t>Знание законов развития ТС позволяет решать не только имеющиеся изобретательские задачи, но и заниматься прогнозом </a:t>
            </a:r>
            <a:r>
              <a:rPr lang="ru-RU" sz="2000" dirty="0" smtClean="0">
                <a:solidFill>
                  <a:srgbClr val="0E0D45"/>
                </a:solidFill>
                <a:ea typeface="Times New Roman"/>
              </a:rPr>
              <a:t>тенденции </a:t>
            </a:r>
            <a:r>
              <a:rPr lang="ru-RU" sz="2000" dirty="0">
                <a:solidFill>
                  <a:srgbClr val="0E0D45"/>
                </a:solidFill>
                <a:ea typeface="Times New Roman"/>
              </a:rPr>
              <a:t>развития систем. Опора ТРИЗ на законы и закономерности развития технических систем позволяет также </a:t>
            </a:r>
            <a:r>
              <a:rPr lang="ru-RU" sz="2000" dirty="0" smtClean="0">
                <a:solidFill>
                  <a:srgbClr val="0E0D45"/>
                </a:solidFill>
                <a:ea typeface="Times New Roman"/>
              </a:rPr>
              <a:t>использовать этот </a:t>
            </a:r>
            <a:r>
              <a:rPr lang="ru-RU" sz="2000" dirty="0">
                <a:solidFill>
                  <a:srgbClr val="0E0D45"/>
                </a:solidFill>
                <a:ea typeface="Times New Roman"/>
              </a:rPr>
              <a:t>подход к решению проблемных ситуаций с другими смежными подходами, а также легко встраивать методы ТРИЗ в процедуры проектирования, в процессы эксплуатации, реконструкции действующих ТС, или разработки новых видов ТС.</a:t>
            </a:r>
            <a:r>
              <a:rPr lang="ru-RU" dirty="0">
                <a:solidFill>
                  <a:srgbClr val="0E0D45"/>
                </a:solidFill>
                <a:latin typeface="Times New Roman"/>
                <a:ea typeface="Times New Roman"/>
              </a:rPr>
              <a:t/>
            </a:r>
            <a:br>
              <a:rPr lang="ru-RU" dirty="0">
                <a:solidFill>
                  <a:srgbClr val="0E0D45"/>
                </a:solidFill>
                <a:latin typeface="Times New Roman"/>
                <a:ea typeface="Times New Roman"/>
              </a:rPr>
            </a:b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824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51933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/>
              <a:t>Управление процессом творчества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38912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Технические системы </a:t>
            </a:r>
            <a:r>
              <a:rPr lang="ru-RU" dirty="0"/>
              <a:t>развиваются закономерно, эти законы можно познать и использовать для сознательного и мощного развития </a:t>
            </a:r>
            <a:r>
              <a:rPr lang="ru-RU" dirty="0" smtClean="0"/>
              <a:t>техники.</a:t>
            </a:r>
          </a:p>
          <a:p>
            <a:endParaRPr lang="ru-RU" dirty="0"/>
          </a:p>
          <a:p>
            <a:pPr marL="0" indent="0" algn="just">
              <a:buNone/>
            </a:pPr>
            <a:r>
              <a:rPr lang="ru-RU" sz="1900" i="1" dirty="0" smtClean="0"/>
              <a:t>«Машина</a:t>
            </a:r>
            <a:r>
              <a:rPr lang="ru-RU" sz="1900" i="1" dirty="0"/>
              <a:t>, которую мы называем "мозг", </a:t>
            </a:r>
            <a:r>
              <a:rPr lang="ru-RU" sz="1900" i="1" dirty="0" smtClean="0"/>
              <a:t>используется </a:t>
            </a:r>
            <a:r>
              <a:rPr lang="ru-RU" sz="1900" i="1" dirty="0"/>
              <a:t>в высшей степени странно. Из тысячи таких машин лишь единицы развивают проектную скорость. Остальные довольно вяло ползут... И это </a:t>
            </a:r>
            <a:r>
              <a:rPr lang="ru-RU" sz="1900" i="1" dirty="0" smtClean="0"/>
              <a:t>считается </a:t>
            </a:r>
            <a:r>
              <a:rPr lang="ru-RU" sz="1900" i="1" dirty="0"/>
              <a:t>нормой! Все дело в том, что автомобили имеют много бензина. А машина, именуемая "мозг", лишь изредка имеет вдоволь хорошего горючего. Я </a:t>
            </a:r>
            <a:r>
              <a:rPr lang="ru-RU" sz="1900" i="1" dirty="0" smtClean="0"/>
              <a:t>говорю </a:t>
            </a:r>
            <a:r>
              <a:rPr lang="ru-RU" sz="1900" b="1" i="1" dirty="0"/>
              <a:t>о знаниях</a:t>
            </a:r>
            <a:r>
              <a:rPr lang="ru-RU" sz="1900" i="1" dirty="0"/>
              <a:t>. Заправьте достаточным количеством этого горючего любой мозг, и он даст проектную скорость. Чуть больше, чуть меньше - но у предельной </a:t>
            </a:r>
          </a:p>
          <a:p>
            <a:pPr marL="0" indent="0" algn="just">
              <a:buNone/>
            </a:pPr>
            <a:r>
              <a:rPr lang="ru-RU" sz="1900" i="1" dirty="0"/>
              <a:t>черты</a:t>
            </a:r>
            <a:r>
              <a:rPr lang="ru-RU" sz="1900" i="1" dirty="0" smtClean="0"/>
              <a:t>!..»</a:t>
            </a:r>
            <a:endParaRPr lang="ru-RU" sz="1900" i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048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dirty="0" smtClean="0"/>
              <a:t>Метод </a:t>
            </a:r>
            <a:r>
              <a:rPr lang="ru-RU" sz="4400" dirty="0"/>
              <a:t>проб и ошибок (</a:t>
            </a:r>
            <a:r>
              <a:rPr lang="ru-RU" sz="4400" dirty="0" err="1"/>
              <a:t>МПиО</a:t>
            </a:r>
            <a:r>
              <a:rPr lang="ru-RU" sz="4400" dirty="0"/>
              <a:t>)</a:t>
            </a:r>
            <a:br>
              <a:rPr lang="ru-RU" sz="4400" dirty="0"/>
            </a:b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55840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Где </a:t>
            </a:r>
            <a:r>
              <a:rPr lang="ru-RU" dirty="0"/>
              <a:t>именно находится </a:t>
            </a:r>
            <a:r>
              <a:rPr lang="ru-RU" dirty="0" smtClean="0"/>
              <a:t>точка решения задачи заранее неизвестно</a:t>
            </a:r>
            <a:r>
              <a:rPr lang="ru-RU" dirty="0"/>
              <a:t>. Изобретатель создает определенную поисковую концепцию ПК, т. е. выбирает направление </a:t>
            </a:r>
            <a:r>
              <a:rPr lang="ru-RU" dirty="0" smtClean="0"/>
              <a:t>поисков </a:t>
            </a:r>
            <a:r>
              <a:rPr lang="ru-RU" dirty="0"/>
              <a:t>("И я задумал решить задачу с помощью маятника"). Начинаются "броски" в выбранном направлении (они условно обозначены стрелками): "А если </a:t>
            </a:r>
            <a:r>
              <a:rPr lang="ru-RU" dirty="0" smtClean="0"/>
              <a:t>попробовать </a:t>
            </a:r>
            <a:r>
              <a:rPr lang="ru-RU" dirty="0"/>
              <a:t>так?" А потом становится ясно, что неправильна вся поисковая концепция - поиски идут не в том направлении ("В конце концов пришел к </a:t>
            </a:r>
            <a:r>
              <a:rPr lang="ru-RU" dirty="0" smtClean="0"/>
              <a:t>заключению</a:t>
            </a:r>
            <a:r>
              <a:rPr lang="ru-RU" dirty="0"/>
              <a:t>, что от маятников надо отказаться"). Изобретатель возвращается к задаче, выдвигает новую поисковую концепцию ("Тогда возникла мысль </a:t>
            </a:r>
            <a:r>
              <a:rPr lang="ru-RU" dirty="0" smtClean="0"/>
              <a:t>осуществить </a:t>
            </a:r>
            <a:r>
              <a:rPr lang="ru-RU" dirty="0"/>
              <a:t>намотку провода с помощью сжатого воздуха...") и начинает новую серию "бросков</a:t>
            </a:r>
            <a:r>
              <a:rPr lang="ru-RU" dirty="0" smtClean="0"/>
              <a:t>".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/>
              <a:t> В истории известен ряд "усовершенствований" метода проб и ошибок</a:t>
            </a:r>
            <a:r>
              <a:rPr lang="ru-RU" dirty="0" smtClean="0"/>
              <a:t>: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/>
              <a:t>        - увеличение числа "проб", например, с помощью большого числа людей, одновременно работающих над проблемой</a:t>
            </a:r>
            <a:r>
              <a:rPr lang="ru-RU" dirty="0" smtClean="0"/>
              <a:t>;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/>
              <a:t>        - замена вещественных проб - мысленными</a:t>
            </a:r>
            <a:r>
              <a:rPr lang="ru-RU" dirty="0" smtClean="0"/>
              <a:t>;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/>
              <a:t>        - создание т.н. "Неалгоритмических методов</a:t>
            </a:r>
            <a:r>
              <a:rPr lang="ru-RU" dirty="0" smtClean="0"/>
              <a:t>". 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428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 стрелкой 7"/>
          <p:cNvCxnSpPr/>
          <p:nvPr/>
        </p:nvCxnSpPr>
        <p:spPr>
          <a:xfrm flipV="1">
            <a:off x="3347864" y="2636912"/>
            <a:ext cx="1944216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Блок-схема: узел 8"/>
          <p:cNvSpPr/>
          <p:nvPr/>
        </p:nvSpPr>
        <p:spPr>
          <a:xfrm>
            <a:off x="2987824" y="3645024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5292080" y="2420888"/>
            <a:ext cx="288032" cy="28803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5488483" y="2705869"/>
            <a:ext cx="759321" cy="7976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5580112" y="2420888"/>
            <a:ext cx="576064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12" idx="0"/>
          </p:cNvCxnSpPr>
          <p:nvPr/>
        </p:nvCxnSpPr>
        <p:spPr>
          <a:xfrm flipV="1">
            <a:off x="5436096" y="1916832"/>
            <a:ext cx="288032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Блок-схема: узел 18"/>
          <p:cNvSpPr/>
          <p:nvPr/>
        </p:nvSpPr>
        <p:spPr>
          <a:xfrm>
            <a:off x="4139952" y="1916832"/>
            <a:ext cx="288032" cy="28803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1" name="Прямая со стрелкой 20"/>
          <p:cNvCxnSpPr>
            <a:stCxn id="19" idx="7"/>
          </p:cNvCxnSpPr>
          <p:nvPr/>
        </p:nvCxnSpPr>
        <p:spPr>
          <a:xfrm flipV="1">
            <a:off x="4385803" y="1844824"/>
            <a:ext cx="546237" cy="1141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4385801" y="1844824"/>
            <a:ext cx="546237" cy="1141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19" idx="2"/>
          </p:cNvCxnSpPr>
          <p:nvPr/>
        </p:nvCxnSpPr>
        <p:spPr>
          <a:xfrm flipH="1">
            <a:off x="3445024" y="2060848"/>
            <a:ext cx="6949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19" idx="0"/>
          </p:cNvCxnSpPr>
          <p:nvPr/>
        </p:nvCxnSpPr>
        <p:spPr>
          <a:xfrm flipV="1">
            <a:off x="4283968" y="1524000"/>
            <a:ext cx="288032" cy="3928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9" idx="1"/>
          </p:cNvCxnSpPr>
          <p:nvPr/>
        </p:nvCxnSpPr>
        <p:spPr>
          <a:xfrm flipH="1" flipV="1">
            <a:off x="2267744" y="2420888"/>
            <a:ext cx="787035" cy="12910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19" idx="1"/>
          </p:cNvCxnSpPr>
          <p:nvPr/>
        </p:nvCxnSpPr>
        <p:spPr>
          <a:xfrm flipH="1" flipV="1">
            <a:off x="3815916" y="1412776"/>
            <a:ext cx="366217" cy="5462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stCxn id="12" idx="1"/>
          </p:cNvCxnSpPr>
          <p:nvPr/>
        </p:nvCxnSpPr>
        <p:spPr>
          <a:xfrm flipH="1" flipV="1">
            <a:off x="5148064" y="1844824"/>
            <a:ext cx="186197" cy="6182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2282" y="2060848"/>
            <a:ext cx="310923" cy="317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6" name="Прямая со стрелкой 35"/>
          <p:cNvCxnSpPr>
            <a:stCxn id="1026" idx="3"/>
          </p:cNvCxnSpPr>
          <p:nvPr/>
        </p:nvCxnSpPr>
        <p:spPr>
          <a:xfrm flipV="1">
            <a:off x="2423205" y="1652615"/>
            <a:ext cx="345098" cy="5667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flipV="1">
            <a:off x="2255740" y="1598788"/>
            <a:ext cx="254193" cy="6724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stCxn id="1026" idx="1"/>
          </p:cNvCxnSpPr>
          <p:nvPr/>
        </p:nvCxnSpPr>
        <p:spPr>
          <a:xfrm flipH="1" flipV="1">
            <a:off x="1763688" y="1297747"/>
            <a:ext cx="348594" cy="92161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Прямоугольник 42"/>
          <p:cNvSpPr/>
          <p:nvPr/>
        </p:nvSpPr>
        <p:spPr>
          <a:xfrm>
            <a:off x="2544657" y="4382430"/>
            <a:ext cx="1512168" cy="3348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ЗАДАЧА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27583" y="5157192"/>
            <a:ext cx="1440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РЕШЕНИЕ</a:t>
            </a:r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1691680" y="836712"/>
            <a:ext cx="626469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Вектор психологического мышления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8" name="Стрелка вверх 47"/>
          <p:cNvSpPr/>
          <p:nvPr/>
        </p:nvSpPr>
        <p:spPr>
          <a:xfrm rot="3723000">
            <a:off x="4099291" y="1970237"/>
            <a:ext cx="355289" cy="245575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ПК1</a:t>
            </a:r>
            <a:endParaRPr lang="ru-RU" dirty="0"/>
          </a:p>
        </p:txBody>
      </p:sp>
      <p:sp>
        <p:nvSpPr>
          <p:cNvPr id="50" name="Стрелка вверх 49"/>
          <p:cNvSpPr/>
          <p:nvPr/>
        </p:nvSpPr>
        <p:spPr>
          <a:xfrm rot="19659510">
            <a:off x="2526229" y="2241509"/>
            <a:ext cx="387207" cy="161956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ПК .</a:t>
            </a:r>
            <a:endParaRPr lang="ru-RU" dirty="0"/>
          </a:p>
        </p:txBody>
      </p:sp>
      <p:sp>
        <p:nvSpPr>
          <p:cNvPr id="51" name="Стрелка вверх 50"/>
          <p:cNvSpPr/>
          <p:nvPr/>
        </p:nvSpPr>
        <p:spPr>
          <a:xfrm rot="1967019">
            <a:off x="3534657" y="2041823"/>
            <a:ext cx="367340" cy="182303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ПК2</a:t>
            </a:r>
          </a:p>
          <a:p>
            <a:pPr algn="ctr"/>
            <a:endParaRPr lang="ru-RU" dirty="0" smtClean="0"/>
          </a:p>
        </p:txBody>
      </p:sp>
      <p:cxnSp>
        <p:nvCxnSpPr>
          <p:cNvPr id="52" name="Прямая со стрелкой 51"/>
          <p:cNvCxnSpPr>
            <a:stCxn id="1026" idx="0"/>
          </p:cNvCxnSpPr>
          <p:nvPr/>
        </p:nvCxnSpPr>
        <p:spPr>
          <a:xfrm flipH="1" flipV="1">
            <a:off x="2255740" y="1412776"/>
            <a:ext cx="12004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 flipV="1">
            <a:off x="5444852" y="1974665"/>
            <a:ext cx="936104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Стрелка вверх 54"/>
          <p:cNvSpPr/>
          <p:nvPr/>
        </p:nvSpPr>
        <p:spPr>
          <a:xfrm>
            <a:off x="2915817" y="1412776"/>
            <a:ext cx="756084" cy="2232248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br>
              <a:rPr lang="ru-RU" dirty="0" smtClean="0"/>
            </a:br>
            <a:r>
              <a:rPr lang="ru-RU" dirty="0" smtClean="0"/>
              <a:t>П</a:t>
            </a:r>
            <a:br>
              <a:rPr lang="ru-RU" dirty="0" smtClean="0"/>
            </a:br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56" name="Пятно 2 55"/>
          <p:cNvSpPr/>
          <p:nvPr/>
        </p:nvSpPr>
        <p:spPr>
          <a:xfrm rot="2530076">
            <a:off x="1050300" y="4260118"/>
            <a:ext cx="914400" cy="9144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00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/>
              <a:t>В России формируется новая профессия – R&amp;D-менеджер.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Новая профессия: R&amp;D-менеджер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628800"/>
            <a:ext cx="7199960" cy="49679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6747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Недостатки метода проб и </a:t>
            </a:r>
            <a:r>
              <a:rPr lang="ru-RU" sz="3200" dirty="0" smtClean="0"/>
              <a:t>ошибок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/>
              <a:t>По </a:t>
            </a:r>
            <a:r>
              <a:rPr lang="ru-RU" dirty="0"/>
              <a:t>мнению Г.С. </a:t>
            </a:r>
            <a:r>
              <a:rPr lang="ru-RU" dirty="0" err="1"/>
              <a:t>Альтшуллера</a:t>
            </a:r>
            <a:r>
              <a:rPr lang="ru-RU" dirty="0"/>
              <a:t>, "метод проб и ошибок" (</a:t>
            </a:r>
            <a:r>
              <a:rPr lang="ru-RU" dirty="0" err="1"/>
              <a:t>МПиО</a:t>
            </a:r>
            <a:r>
              <a:rPr lang="ru-RU" dirty="0"/>
              <a:t>) характеризуется тем, что:</a:t>
            </a:r>
          </a:p>
          <a:p>
            <a:pPr algn="just"/>
            <a:r>
              <a:rPr lang="ru-RU" dirty="0"/>
              <a:t>        - человек, решающий творческую задачу по </a:t>
            </a:r>
            <a:r>
              <a:rPr lang="ru-RU" dirty="0" err="1"/>
              <a:t>МПиО</a:t>
            </a:r>
            <a:r>
              <a:rPr lang="ru-RU" dirty="0"/>
              <a:t>, делает пробы либо по линии наименьшего сопротивления (см. также "инерция </a:t>
            </a:r>
            <a:r>
              <a:rPr lang="ru-RU" dirty="0" smtClean="0"/>
              <a:t>мышления</a:t>
            </a:r>
            <a:r>
              <a:rPr lang="ru-RU" dirty="0"/>
              <a:t>"), либо "во все стороны";</a:t>
            </a:r>
          </a:p>
          <a:p>
            <a:pPr algn="just"/>
            <a:r>
              <a:rPr lang="ru-RU" dirty="0"/>
              <a:t>   </a:t>
            </a:r>
            <a:r>
              <a:rPr lang="ru-RU" dirty="0" smtClean="0"/>
              <a:t>- </a:t>
            </a:r>
            <a:r>
              <a:rPr lang="ru-RU" dirty="0"/>
              <a:t>процесс решения по </a:t>
            </a:r>
            <a:r>
              <a:rPr lang="ru-RU" dirty="0" err="1"/>
              <a:t>МПиО</a:t>
            </a:r>
            <a:r>
              <a:rPr lang="ru-RU" dirty="0"/>
              <a:t> зависит от множества случайных и </a:t>
            </a:r>
            <a:r>
              <a:rPr lang="ru-RU" dirty="0" smtClean="0"/>
              <a:t>трудно учитываемых </a:t>
            </a:r>
            <a:r>
              <a:rPr lang="ru-RU" dirty="0"/>
              <a:t>факторов, </a:t>
            </a:r>
            <a:r>
              <a:rPr lang="ru-RU" dirty="0" smtClean="0"/>
              <a:t>следовательно </a:t>
            </a:r>
            <a:r>
              <a:rPr lang="ru-RU" dirty="0"/>
              <a:t>- плохо управляется </a:t>
            </a:r>
            <a:r>
              <a:rPr lang="ru-RU" dirty="0" smtClean="0"/>
              <a:t>человеком</a:t>
            </a:r>
            <a:r>
              <a:rPr lang="ru-RU" dirty="0"/>
              <a:t>;</a:t>
            </a:r>
          </a:p>
          <a:p>
            <a:pPr algn="just"/>
            <a:r>
              <a:rPr lang="ru-RU" dirty="0"/>
              <a:t>        - даже при успешном решении задачи - не извлекаются уроки на будущее, опыт не накапливается;</a:t>
            </a:r>
          </a:p>
          <a:p>
            <a:pPr algn="just"/>
            <a:r>
              <a:rPr lang="ru-RU" dirty="0"/>
              <a:t>        - за внешнюю простоту </a:t>
            </a:r>
            <a:r>
              <a:rPr lang="ru-RU" dirty="0" err="1"/>
              <a:t>МПиО</a:t>
            </a:r>
            <a:r>
              <a:rPr lang="ru-RU" dirty="0"/>
              <a:t> приходится платить потерями времени, бесконечными пробами, отсутствием какой бы то ни было гарантии, </a:t>
            </a:r>
            <a:r>
              <a:rPr lang="ru-RU" dirty="0" smtClean="0"/>
              <a:t>что </a:t>
            </a:r>
            <a:r>
              <a:rPr lang="ru-RU" dirty="0"/>
              <a:t>ответ, в конце концов, будет получен. </a:t>
            </a:r>
          </a:p>
        </p:txBody>
      </p:sp>
    </p:spTree>
    <p:extLst>
      <p:ext uri="{BB962C8B-B14F-4D97-AF65-F5344CB8AC3E}">
        <p14:creationId xmlns:p14="http://schemas.microsoft.com/office/powerpoint/2010/main" val="397076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784304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/>
              <a:t> "Существуют привычные, но неверные суждения об изобретательском творчестве. "Все зависит от случайности", - говорят одни. "Все зависит от упорства, </a:t>
            </a:r>
            <a:r>
              <a:rPr lang="ru-RU" dirty="0" smtClean="0"/>
              <a:t>надо </a:t>
            </a:r>
            <a:r>
              <a:rPr lang="ru-RU" dirty="0"/>
              <a:t>настойчиво пробовать разные варианты", - утверждают другие. "Все зависит от прирожденных способностей",-заявляют третьи... В этих суждениях есть </a:t>
            </a:r>
            <a:r>
              <a:rPr lang="ru-RU" dirty="0" smtClean="0"/>
              <a:t>доля </a:t>
            </a:r>
            <a:r>
              <a:rPr lang="ru-RU" dirty="0"/>
              <a:t>правды, но правды внешней, поверхностной. Неэффективен сам метод проб и ошибок, поэтому многое зависит от удачи и личных качеств изобретателя: </a:t>
            </a:r>
          </a:p>
          <a:p>
            <a:pPr algn="just"/>
            <a:r>
              <a:rPr lang="ru-RU" dirty="0"/>
              <a:t>не всякий способен отважиться на "дикие" пробы, не всякий способен взяться за трудную задачу и терпеливо ее решать.</a:t>
            </a:r>
          </a:p>
          <a:p>
            <a:pPr algn="just"/>
            <a:r>
              <a:rPr lang="ru-RU" dirty="0"/>
              <a:t>        В конце XIX века применение метода проб и ошибок усовершенствовал Эдисон. В его мастерской работало до тысячи человек, поэтому можно было </a:t>
            </a:r>
            <a:r>
              <a:rPr lang="ru-RU" dirty="0" smtClean="0"/>
              <a:t>разделить </a:t>
            </a:r>
            <a:r>
              <a:rPr lang="ru-RU" dirty="0"/>
              <a:t>одну техническую проблему на несколько задач и по каждой задаче одновременно вести проверку многих вариантов. Эдисон изобрел </a:t>
            </a:r>
            <a:r>
              <a:rPr lang="ru-RU" dirty="0" smtClean="0"/>
              <a:t>научно-исследовательский </a:t>
            </a:r>
            <a:r>
              <a:rPr lang="ru-RU" dirty="0"/>
              <a:t>институт (и это, на наш взгляд, величайшее его изобретение)".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570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784304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/>
              <a:t> Для специалиста по ТРИЗ азбучная истина: нельзя принимать на веру формулировку, в которой предлагают </a:t>
            </a:r>
            <a:r>
              <a:rPr lang="ru-RU" dirty="0" smtClean="0"/>
              <a:t>задачу.</a:t>
            </a:r>
          </a:p>
          <a:p>
            <a:pPr algn="just"/>
            <a:r>
              <a:rPr lang="ru-RU" dirty="0" smtClean="0"/>
              <a:t>Развитие </a:t>
            </a:r>
            <a:r>
              <a:rPr lang="ru-RU" dirty="0"/>
              <a:t>рабочих органов системы идет сначала на макро-, а затем на </a:t>
            </a:r>
            <a:r>
              <a:rPr lang="ru-RU" dirty="0" smtClean="0"/>
              <a:t>микроуровне.</a:t>
            </a:r>
          </a:p>
          <a:p>
            <a:pPr algn="just"/>
            <a:r>
              <a:rPr lang="ru-RU" dirty="0" smtClean="0"/>
              <a:t>В </a:t>
            </a:r>
            <a:r>
              <a:rPr lang="ru-RU" dirty="0"/>
              <a:t>технике до сих пор преобладают системы, рабочие органы которых представляют собой "железки", имеющие </a:t>
            </a:r>
            <a:r>
              <a:rPr lang="ru-RU" dirty="0" err="1"/>
              <a:t>макроразмеры</a:t>
            </a:r>
            <a:r>
              <a:rPr lang="ru-RU" dirty="0"/>
              <a:t>, например винт самолета, </a:t>
            </a:r>
            <a:r>
              <a:rPr lang="ru-RU" dirty="0" smtClean="0"/>
              <a:t>колесо </a:t>
            </a:r>
            <a:r>
              <a:rPr lang="ru-RU" dirty="0"/>
              <a:t>автомобиля, резец станка, ковш экскаватора и т. д.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Изобретения </a:t>
            </a:r>
            <a:r>
              <a:rPr lang="ru-RU" dirty="0"/>
              <a:t>могут совершенствовать эти "железки", сохраняя их </a:t>
            </a:r>
            <a:r>
              <a:rPr lang="ru-RU" dirty="0" err="1"/>
              <a:t>макроразмеры</a:t>
            </a:r>
            <a:r>
              <a:rPr lang="ru-RU" dirty="0"/>
              <a:t>. Но с какого-то </a:t>
            </a:r>
            <a:r>
              <a:rPr lang="ru-RU" dirty="0" smtClean="0"/>
              <a:t>момента </a:t>
            </a:r>
            <a:r>
              <a:rPr lang="ru-RU" dirty="0"/>
              <a:t>эффективное решение задач требует перехода на микроуровень: рабочими частицами становятся молекулы, атомы, ионы, электроны и т. д., </a:t>
            </a:r>
            <a:r>
              <a:rPr lang="ru-RU" dirty="0" smtClean="0"/>
              <a:t>управляемые </a:t>
            </a:r>
            <a:r>
              <a:rPr lang="ru-RU" dirty="0"/>
              <a:t>полями. Типичный пример: "Вибрационный гироскоп с массами, приводимыми в колебательное движение внешними переменными магнитными </a:t>
            </a:r>
            <a:r>
              <a:rPr lang="ru-RU" dirty="0" smtClean="0"/>
              <a:t>или </a:t>
            </a:r>
            <a:r>
              <a:rPr lang="ru-RU" dirty="0"/>
              <a:t>электрическими полями, отличающийся тем, что в качестве колеблющихся масс применены электроны или заряженные </a:t>
            </a:r>
            <a:r>
              <a:rPr lang="ru-RU" dirty="0" smtClean="0"/>
              <a:t>ионы« (АС).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623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66335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Генрих </a:t>
            </a:r>
            <a:r>
              <a:rPr lang="ru-RU" sz="2400" dirty="0" err="1"/>
              <a:t>Альшуллер</a:t>
            </a:r>
            <a:r>
              <a:rPr lang="ru-RU" sz="2400" dirty="0"/>
              <a:t> приходит к следующим выводам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5225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900" dirty="0" smtClean="0"/>
              <a:t>Задачи </a:t>
            </a:r>
            <a:r>
              <a:rPr lang="ru-RU" sz="1900" dirty="0"/>
              <a:t>могут отличаться по содержанию требуемых знаний. </a:t>
            </a:r>
            <a:endParaRPr lang="ru-RU" sz="1900" dirty="0" smtClean="0"/>
          </a:p>
          <a:p>
            <a:pPr marL="0" indent="0" algn="just">
              <a:buNone/>
            </a:pPr>
            <a:r>
              <a:rPr lang="ru-RU" sz="1900" dirty="0" smtClean="0"/>
              <a:t>1. На первом уровне </a:t>
            </a:r>
            <a:r>
              <a:rPr lang="ru-RU" sz="1900" dirty="0"/>
              <a:t>задача и средства ее решения лежат в пределах одной </a:t>
            </a:r>
            <a:r>
              <a:rPr lang="ru-RU" sz="1900" dirty="0" smtClean="0"/>
              <a:t>профессии (одного </a:t>
            </a:r>
            <a:r>
              <a:rPr lang="ru-RU" sz="1900" dirty="0"/>
              <a:t>раздела отрасли</a:t>
            </a:r>
            <a:r>
              <a:rPr lang="ru-RU" sz="1900" dirty="0" smtClean="0"/>
              <a:t>).</a:t>
            </a:r>
          </a:p>
          <a:p>
            <a:pPr marL="0" indent="0" algn="just">
              <a:buNone/>
            </a:pPr>
            <a:r>
              <a:rPr lang="ru-RU" sz="1900" dirty="0" smtClean="0"/>
              <a:t> 2. На </a:t>
            </a:r>
            <a:r>
              <a:rPr lang="ru-RU" sz="1900" dirty="0"/>
              <a:t>втором уровне — в пределах одной </a:t>
            </a:r>
            <a:r>
              <a:rPr lang="ru-RU" sz="1900" dirty="0" smtClean="0"/>
              <a:t>отрасли (например</a:t>
            </a:r>
            <a:r>
              <a:rPr lang="ru-RU" sz="1900" dirty="0"/>
              <a:t>, машиностроительная задача решается способом, уже </a:t>
            </a:r>
            <a:r>
              <a:rPr lang="ru-RU" sz="1900" dirty="0" smtClean="0"/>
              <a:t>известным </a:t>
            </a:r>
            <a:r>
              <a:rPr lang="ru-RU" sz="1900" dirty="0"/>
              <a:t>в машиностроении, но в другой его отрасли). </a:t>
            </a:r>
            <a:endParaRPr lang="ru-RU" sz="1900" dirty="0" smtClean="0"/>
          </a:p>
          <a:p>
            <a:pPr marL="0" indent="0" algn="just">
              <a:buNone/>
            </a:pPr>
            <a:r>
              <a:rPr lang="ru-RU" sz="1900" dirty="0" smtClean="0"/>
              <a:t>3. На </a:t>
            </a:r>
            <a:r>
              <a:rPr lang="ru-RU" sz="1900" dirty="0"/>
              <a:t>третьем уровне — </a:t>
            </a:r>
            <a:r>
              <a:rPr lang="ru-RU" sz="1900" dirty="0" smtClean="0"/>
              <a:t>в пределах </a:t>
            </a:r>
            <a:r>
              <a:rPr lang="ru-RU" sz="1900" dirty="0"/>
              <a:t>одной науки (например, механическая задача решается на </a:t>
            </a:r>
            <a:r>
              <a:rPr lang="ru-RU" sz="1900" dirty="0" smtClean="0"/>
              <a:t>основе законов </a:t>
            </a:r>
            <a:r>
              <a:rPr lang="ru-RU" sz="1900" dirty="0"/>
              <a:t>механики). </a:t>
            </a:r>
            <a:endParaRPr lang="ru-RU" sz="1900" dirty="0" smtClean="0"/>
          </a:p>
          <a:p>
            <a:pPr marL="0" indent="0" algn="just">
              <a:buNone/>
            </a:pPr>
            <a:r>
              <a:rPr lang="ru-RU" sz="1900" dirty="0" smtClean="0"/>
              <a:t>4. На </a:t>
            </a:r>
            <a:r>
              <a:rPr lang="ru-RU" sz="1900" dirty="0"/>
              <a:t>четвертом уровне — за пределами науки-«</a:t>
            </a:r>
            <a:r>
              <a:rPr lang="ru-RU" sz="1900" dirty="0" err="1" smtClean="0"/>
              <a:t>задачедательницы</a:t>
            </a:r>
            <a:r>
              <a:rPr lang="ru-RU" sz="1900" dirty="0"/>
              <a:t>» (например, механическая задача решается химически). </a:t>
            </a:r>
            <a:endParaRPr lang="ru-RU" sz="1900" dirty="0" smtClean="0"/>
          </a:p>
          <a:p>
            <a:pPr marL="0" indent="0" algn="just">
              <a:buNone/>
            </a:pPr>
            <a:r>
              <a:rPr lang="ru-RU" sz="1900" dirty="0" smtClean="0"/>
              <a:t>5. На высших </a:t>
            </a:r>
            <a:r>
              <a:rPr lang="ru-RU" sz="1900" dirty="0"/>
              <a:t>подуровнях пятого уровня — вообще за пределами современной </a:t>
            </a:r>
            <a:r>
              <a:rPr lang="ru-RU" sz="1900" dirty="0" smtClean="0"/>
              <a:t>науки </a:t>
            </a:r>
            <a:r>
              <a:rPr lang="ru-RU" sz="1900" dirty="0"/>
              <a:t>(поэтому сначала нужно получить новые научные знания или </a:t>
            </a:r>
            <a:r>
              <a:rPr lang="ru-RU" sz="1900" dirty="0" smtClean="0"/>
              <a:t>сделать открытие</a:t>
            </a:r>
            <a:r>
              <a:rPr lang="ru-RU" sz="1900" dirty="0"/>
              <a:t>, а потом применить их к </a:t>
            </a:r>
            <a:r>
              <a:rPr lang="ru-RU" sz="1900" dirty="0" smtClean="0"/>
              <a:t>решению изобретательской </a:t>
            </a:r>
            <a:r>
              <a:rPr lang="ru-RU" sz="1900" dirty="0"/>
              <a:t>задачи</a:t>
            </a:r>
            <a:r>
              <a:rPr lang="ru-RU" sz="1900" dirty="0" smtClean="0"/>
              <a:t>).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3016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000328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/>
              <a:t>2. Задачи могут отличаться по структуре взаимодействующих факторов.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Это</a:t>
            </a:r>
            <a:r>
              <a:rPr lang="ru-RU" dirty="0"/>
              <a:t> </a:t>
            </a:r>
            <a:r>
              <a:rPr lang="ru-RU" dirty="0" smtClean="0"/>
              <a:t>можно </a:t>
            </a:r>
            <a:r>
              <a:rPr lang="ru-RU" dirty="0"/>
              <a:t>показать на различии ≪структур≫, например, задач первого и </a:t>
            </a:r>
            <a:r>
              <a:rPr lang="ru-RU" dirty="0" smtClean="0"/>
              <a:t>четвертого </a:t>
            </a:r>
            <a:r>
              <a:rPr lang="ru-RU" dirty="0"/>
              <a:t>уровней.</a:t>
            </a:r>
          </a:p>
          <a:p>
            <a:pPr marL="0" indent="0" algn="just">
              <a:buNone/>
            </a:pPr>
            <a:r>
              <a:rPr lang="ru-RU" dirty="0"/>
              <a:t>Для задач первого уровня характерно:</a:t>
            </a:r>
          </a:p>
          <a:p>
            <a:pPr marL="0" indent="0" algn="just">
              <a:buNone/>
            </a:pPr>
            <a:r>
              <a:rPr lang="ru-RU" dirty="0"/>
              <a:t>1) Небольшое число взаимодействующих элементов.</a:t>
            </a:r>
          </a:p>
          <a:p>
            <a:pPr marL="0" indent="0" algn="just">
              <a:buNone/>
            </a:pPr>
            <a:r>
              <a:rPr lang="ru-RU" dirty="0"/>
              <a:t>2) Неизвестных факторов нет или они несущественны.</a:t>
            </a:r>
          </a:p>
          <a:p>
            <a:pPr marL="0" indent="0" algn="just">
              <a:buNone/>
            </a:pPr>
            <a:r>
              <a:rPr lang="ru-RU" dirty="0"/>
              <a:t>3) Легкость анализа:</a:t>
            </a:r>
          </a:p>
          <a:p>
            <a:pPr marL="0" indent="0" algn="just">
              <a:buNone/>
            </a:pPr>
            <a:r>
              <a:rPr lang="ru-RU" dirty="0"/>
              <a:t>• элементы, которые могут быть изменены, легко отделяются от </a:t>
            </a:r>
            <a:r>
              <a:rPr lang="ru-RU" dirty="0" smtClean="0"/>
              <a:t>элементов</a:t>
            </a:r>
            <a:r>
              <a:rPr lang="ru-RU" dirty="0"/>
              <a:t>, не поддающихся изменениям в условиях задачи;</a:t>
            </a:r>
          </a:p>
          <a:p>
            <a:pPr marL="0" indent="0" algn="just">
              <a:buNone/>
            </a:pPr>
            <a:r>
              <a:rPr lang="ru-RU" dirty="0"/>
              <a:t>• взаимное влияние элементов и возможных изменений легко </a:t>
            </a:r>
            <a:r>
              <a:rPr lang="ru-RU" dirty="0" smtClean="0"/>
              <a:t>прослеживается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4) Некоторое </a:t>
            </a:r>
            <a:r>
              <a:rPr lang="ru-RU" dirty="0" smtClean="0"/>
              <a:t>осложнение состоит </a:t>
            </a:r>
            <a:r>
              <a:rPr lang="ru-RU" dirty="0"/>
              <a:t>в том, что часто решение требуется </a:t>
            </a:r>
            <a:r>
              <a:rPr lang="ru-RU" dirty="0" smtClean="0"/>
              <a:t>получить </a:t>
            </a:r>
            <a:r>
              <a:rPr lang="ru-RU" dirty="0"/>
              <a:t>в короткое время.</a:t>
            </a:r>
          </a:p>
        </p:txBody>
      </p:sp>
    </p:spTree>
    <p:extLst>
      <p:ext uri="{BB962C8B-B14F-4D97-AF65-F5344CB8AC3E}">
        <p14:creationId xmlns:p14="http://schemas.microsoft.com/office/powerpoint/2010/main" val="30420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712296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dirty="0"/>
              <a:t>Для задач четвертого уровня характерно:</a:t>
            </a:r>
          </a:p>
          <a:p>
            <a:pPr marL="0" indent="0" algn="just">
              <a:buNone/>
            </a:pPr>
            <a:r>
              <a:rPr lang="ru-RU" dirty="0"/>
              <a:t>1) Большое число учитываемых элементов.</a:t>
            </a:r>
          </a:p>
          <a:p>
            <a:pPr marL="0" indent="0" algn="just">
              <a:buNone/>
            </a:pPr>
            <a:r>
              <a:rPr lang="ru-RU" dirty="0"/>
              <a:t>2) Значительное число неизвестных факторов.</a:t>
            </a:r>
          </a:p>
          <a:p>
            <a:pPr marL="0" indent="0" algn="just">
              <a:buNone/>
            </a:pPr>
            <a:r>
              <a:rPr lang="ru-RU" dirty="0"/>
              <a:t>3) Сложность анализа:</a:t>
            </a:r>
          </a:p>
          <a:p>
            <a:pPr marL="0" indent="0" algn="just">
              <a:buNone/>
            </a:pPr>
            <a:r>
              <a:rPr lang="ru-RU" dirty="0"/>
              <a:t>• трудно отделить элементы, которые могут быть изменены в условиях </a:t>
            </a:r>
            <a:r>
              <a:rPr lang="ru-RU" dirty="0" smtClean="0"/>
              <a:t>задачи</a:t>
            </a:r>
            <a:r>
              <a:rPr lang="ru-RU" dirty="0"/>
              <a:t>;</a:t>
            </a:r>
          </a:p>
          <a:p>
            <a:pPr marL="0" indent="0" algn="just">
              <a:buNone/>
            </a:pPr>
            <a:r>
              <a:rPr lang="ru-RU" dirty="0"/>
              <a:t>• трудно построить достаточно полную модель взаимного влияния эле-</a:t>
            </a:r>
          </a:p>
          <a:p>
            <a:pPr marL="0" indent="0" algn="just">
              <a:buNone/>
            </a:pPr>
            <a:r>
              <a:rPr lang="ru-RU" dirty="0"/>
              <a:t>ментов и возможных изменений.</a:t>
            </a:r>
          </a:p>
          <a:p>
            <a:pPr marL="0" indent="0" algn="just">
              <a:buNone/>
            </a:pPr>
            <a:r>
              <a:rPr lang="ru-RU" dirty="0"/>
              <a:t>4) Некоторое упрощение состоит в том, что на поиск решения отводится </a:t>
            </a:r>
            <a:r>
              <a:rPr lang="ru-RU" dirty="0" smtClean="0"/>
              <a:t>относительно </a:t>
            </a:r>
            <a:r>
              <a:rPr lang="ru-RU" dirty="0"/>
              <a:t>большое время.</a:t>
            </a:r>
          </a:p>
          <a:p>
            <a:pPr marL="0" indent="0" algn="just">
              <a:buNone/>
            </a:pPr>
            <a:r>
              <a:rPr lang="ru-RU" dirty="0"/>
              <a:t>3. Задачи могут отличаться по степени изменения объекта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dirty="0" smtClean="0"/>
              <a:t> </a:t>
            </a:r>
            <a:r>
              <a:rPr lang="ru-RU" dirty="0"/>
              <a:t>В задачах </a:t>
            </a:r>
            <a:r>
              <a:rPr lang="ru-RU" dirty="0" smtClean="0"/>
              <a:t>первого уровня </a:t>
            </a:r>
            <a:r>
              <a:rPr lang="ru-RU" dirty="0"/>
              <a:t>объект (устройство или способ) практически не изменяется, </a:t>
            </a:r>
            <a:r>
              <a:rPr lang="ru-RU" dirty="0" smtClean="0"/>
              <a:t>например</a:t>
            </a:r>
            <a:r>
              <a:rPr lang="ru-RU" dirty="0"/>
              <a:t>, устанавливается новое значение одного параметра. На втором </a:t>
            </a:r>
            <a:r>
              <a:rPr lang="ru-RU" dirty="0" smtClean="0"/>
              <a:t>уровне объект </a:t>
            </a:r>
            <a:r>
              <a:rPr lang="ru-RU" dirty="0"/>
              <a:t>незначительно изменяется, например, в деталях. На третьем </a:t>
            </a:r>
            <a:r>
              <a:rPr lang="ru-RU" dirty="0" smtClean="0"/>
              <a:t>уровне объект </a:t>
            </a:r>
            <a:r>
              <a:rPr lang="ru-RU" dirty="0"/>
              <a:t>существенно изменяется (например, в важнейших частях), на </a:t>
            </a:r>
            <a:r>
              <a:rPr lang="ru-RU" dirty="0" smtClean="0"/>
              <a:t>четвертом </a:t>
            </a:r>
            <a:r>
              <a:rPr lang="ru-RU" dirty="0"/>
              <a:t>— полностью меняется, а на пятом изменяется также и </a:t>
            </a:r>
            <a:r>
              <a:rPr lang="ru-RU" dirty="0" smtClean="0"/>
              <a:t>техниче</a:t>
            </a:r>
            <a:r>
              <a:rPr lang="ru-RU" dirty="0"/>
              <a:t>с</a:t>
            </a:r>
            <a:r>
              <a:rPr lang="ru-RU" dirty="0" smtClean="0"/>
              <a:t>кая </a:t>
            </a:r>
            <a:r>
              <a:rPr lang="ru-RU" dirty="0"/>
              <a:t>система, в которую входит измененный объект.</a:t>
            </a:r>
          </a:p>
        </p:txBody>
      </p:sp>
    </p:spTree>
    <p:extLst>
      <p:ext uri="{BB962C8B-B14F-4D97-AF65-F5344CB8AC3E}">
        <p14:creationId xmlns:p14="http://schemas.microsoft.com/office/powerpoint/2010/main" val="335752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92832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/>
              <a:t>Поэтому нужен способ ≪перевода≫ изобретательских задач с </a:t>
            </a:r>
            <a:r>
              <a:rPr lang="ru-RU" dirty="0" smtClean="0"/>
              <a:t>высших уровней </a:t>
            </a:r>
            <a:r>
              <a:rPr lang="ru-RU" dirty="0"/>
              <a:t>на низшие и превращения тем самым ≪трудной≫ задачи </a:t>
            </a:r>
            <a:r>
              <a:rPr lang="ru-RU" dirty="0" smtClean="0"/>
              <a:t>в ≪</a:t>
            </a:r>
            <a:r>
              <a:rPr lang="ru-RU" dirty="0"/>
              <a:t>легкую≫, например, с помощью быстрого сокращения </a:t>
            </a:r>
            <a:r>
              <a:rPr lang="ru-RU" dirty="0" smtClean="0"/>
              <a:t>поискового поля</a:t>
            </a:r>
            <a:r>
              <a:rPr lang="ru-RU" dirty="0"/>
              <a:t>.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Творческие </a:t>
            </a:r>
            <a:r>
              <a:rPr lang="ru-RU" dirty="0"/>
              <a:t>задачи бывают разные, нельзя изучать их "вообще</a:t>
            </a:r>
            <a:r>
              <a:rPr lang="ru-RU" dirty="0" smtClean="0"/>
              <a:t>"...</a:t>
            </a:r>
          </a:p>
          <a:p>
            <a:pPr marL="0" indent="0" algn="just">
              <a:buNone/>
            </a:pPr>
            <a:r>
              <a:rPr lang="ru-RU" dirty="0" smtClean="0"/>
              <a:t> В </a:t>
            </a:r>
            <a:r>
              <a:rPr lang="ru-RU" dirty="0"/>
              <a:t>ТРИЗ принято условное деление на пять "Уровней изобретательских задач</a:t>
            </a:r>
            <a:r>
              <a:rPr lang="ru-RU" dirty="0" smtClean="0"/>
              <a:t>".</a:t>
            </a:r>
          </a:p>
          <a:p>
            <a:pPr marL="0" indent="0" algn="just">
              <a:buNone/>
            </a:pPr>
            <a:r>
              <a:rPr lang="ru-RU" dirty="0" smtClean="0"/>
              <a:t>Задачи </a:t>
            </a:r>
            <a:r>
              <a:rPr lang="ru-RU" dirty="0"/>
              <a:t>высших уровней отличаются от задач низших уровней не только числом проб, необходимых для обнаружения решения. Существует </a:t>
            </a:r>
            <a:r>
              <a:rPr lang="ru-RU" dirty="0" smtClean="0"/>
              <a:t>и </a:t>
            </a:r>
            <a:r>
              <a:rPr lang="ru-RU" dirty="0"/>
              <a:t>качественная разница, связанная с областью знаний, необходимых для решения задач, и изменениями в исходной системе. 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389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Уровни изобретательских задач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1-ый </a:t>
            </a:r>
            <a:r>
              <a:rPr lang="ru-RU" dirty="0"/>
              <a:t>уровень: известный объект без выбора или почти без выбора;</a:t>
            </a:r>
          </a:p>
          <a:p>
            <a:pPr algn="just"/>
            <a:r>
              <a:rPr lang="ru-RU" dirty="0" smtClean="0"/>
              <a:t> </a:t>
            </a:r>
            <a:r>
              <a:rPr lang="ru-RU" dirty="0"/>
              <a:t>2-ой уровень: выбран объект из нескольких или сделаны небольшие изменения исходного объекта;</a:t>
            </a:r>
          </a:p>
          <a:p>
            <a:pPr algn="just"/>
            <a:r>
              <a:rPr lang="ru-RU" dirty="0"/>
              <a:t> </a:t>
            </a:r>
            <a:r>
              <a:rPr lang="ru-RU" dirty="0" smtClean="0"/>
              <a:t>3-ий </a:t>
            </a:r>
            <a:r>
              <a:rPr lang="ru-RU" dirty="0"/>
              <a:t>уровень: исходный объект меняется сильно;</a:t>
            </a:r>
          </a:p>
          <a:p>
            <a:pPr algn="just"/>
            <a:r>
              <a:rPr lang="ru-RU" dirty="0"/>
              <a:t> </a:t>
            </a:r>
            <a:r>
              <a:rPr lang="ru-RU" dirty="0" smtClean="0"/>
              <a:t>4-ый </a:t>
            </a:r>
            <a:r>
              <a:rPr lang="ru-RU" dirty="0"/>
              <a:t>уровень: исходный объект меняется полностью;</a:t>
            </a:r>
          </a:p>
          <a:p>
            <a:pPr algn="just"/>
            <a:r>
              <a:rPr lang="ru-RU" dirty="0" smtClean="0"/>
              <a:t> </a:t>
            </a:r>
            <a:r>
              <a:rPr lang="ru-RU" dirty="0"/>
              <a:t>5-ый уровень: изменена вся техническая система, куда входил исходный объект, или сделано научное открытие".</a:t>
            </a:r>
          </a:p>
        </p:txBody>
      </p:sp>
    </p:spTree>
    <p:extLst>
      <p:ext uri="{BB962C8B-B14F-4D97-AF65-F5344CB8AC3E}">
        <p14:creationId xmlns:p14="http://schemas.microsoft.com/office/powerpoint/2010/main" val="387141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640288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1064592" y="1909986"/>
            <a:ext cx="2859335" cy="978408"/>
          </a:xfrm>
          <a:prstGeom prst="downArrow">
            <a:avLst>
              <a:gd name="adj1" fmla="val 50000"/>
              <a:gd name="adj2" fmla="val 49026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Открытие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2921532"/>
            <a:ext cx="2952328" cy="209164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Обнаруживает неизвестные ранее, но объективно существующие объекты или свойства объектов материального мира</a:t>
            </a:r>
            <a:endParaRPr lang="ru-RU" dirty="0"/>
          </a:p>
        </p:txBody>
      </p:sp>
      <p:sp>
        <p:nvSpPr>
          <p:cNvPr id="6" name="Стрелка вниз 5"/>
          <p:cNvSpPr/>
          <p:nvPr/>
        </p:nvSpPr>
        <p:spPr>
          <a:xfrm>
            <a:off x="4729640" y="1916832"/>
            <a:ext cx="3226736" cy="978408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Изобретение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88024" y="2921532"/>
            <a:ext cx="3168352" cy="201963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Создает материальные объекты или их свойства, не существовавшие до этого в мире и по этой причине также неизвестные!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1118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78430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800" dirty="0"/>
              <a:t>П</a:t>
            </a:r>
            <a:r>
              <a:rPr lang="ru-RU" sz="1800" dirty="0" smtClean="0"/>
              <a:t>ринципиальное </a:t>
            </a:r>
            <a:r>
              <a:rPr lang="ru-RU" sz="1800" dirty="0"/>
              <a:t>отличие изобретения по сравнению с открытием</a:t>
            </a:r>
          </a:p>
          <a:p>
            <a:pPr marL="0" indent="0" algn="just">
              <a:buNone/>
            </a:pPr>
            <a:r>
              <a:rPr lang="ru-RU" sz="1800" dirty="0"/>
              <a:t>состоит в следующем: изобретение имеет цель создания, определяющую его </a:t>
            </a:r>
            <a:r>
              <a:rPr lang="ru-RU" sz="1800" dirty="0" smtClean="0"/>
              <a:t>назначение</a:t>
            </a:r>
            <a:r>
              <a:rPr lang="ru-RU" sz="1800" dirty="0"/>
              <a:t>, возможности применения. </a:t>
            </a:r>
            <a:endParaRPr lang="ru-RU" sz="1800" dirty="0" smtClean="0"/>
          </a:p>
          <a:p>
            <a:pPr marL="0" indent="0" algn="just">
              <a:buNone/>
            </a:pPr>
            <a:r>
              <a:rPr lang="ru-RU" sz="1800" dirty="0" smtClean="0"/>
              <a:t>Эту </a:t>
            </a:r>
            <a:r>
              <a:rPr lang="ru-RU" sz="1800" dirty="0"/>
              <a:t>цель определяет главная </a:t>
            </a:r>
            <a:r>
              <a:rPr lang="ru-RU" sz="1800" dirty="0" smtClean="0"/>
              <a:t>позитивная (</a:t>
            </a:r>
            <a:r>
              <a:rPr lang="ru-RU" sz="1800" b="1" u="sng" dirty="0" smtClean="0"/>
              <a:t>полезная</a:t>
            </a:r>
            <a:r>
              <a:rPr lang="ru-RU" sz="1800" dirty="0"/>
              <a:t>) функция системы </a:t>
            </a:r>
            <a:r>
              <a:rPr lang="en-US" sz="1800" dirty="0"/>
              <a:t>MPF (Main Positive Function).</a:t>
            </a:r>
          </a:p>
          <a:p>
            <a:pPr marL="0" indent="0" algn="just">
              <a:buNone/>
            </a:pPr>
            <a:r>
              <a:rPr lang="ru-RU" sz="1800" i="1" dirty="0"/>
              <a:t>Например, MPF для радиосистемы можно сформулировать в следующем </a:t>
            </a:r>
            <a:r>
              <a:rPr lang="ru-RU" sz="1800" i="1" dirty="0" err="1" smtClean="0"/>
              <a:t>виде:передавать</a:t>
            </a:r>
            <a:r>
              <a:rPr lang="ru-RU" sz="1800" i="1" dirty="0" smtClean="0"/>
              <a:t> </a:t>
            </a:r>
            <a:r>
              <a:rPr lang="ru-RU" sz="1800" i="1" dirty="0"/>
              <a:t>и принимать электромагнитные сигналы с управляемыми </a:t>
            </a:r>
            <a:r>
              <a:rPr lang="ru-RU" sz="1800" i="1" dirty="0" smtClean="0"/>
              <a:t>параметрами </a:t>
            </a:r>
            <a:r>
              <a:rPr lang="ru-RU" sz="1800" i="1" dirty="0"/>
              <a:t>в радиочастотном волновом диапазоне.</a:t>
            </a:r>
          </a:p>
          <a:p>
            <a:pPr marL="0" indent="0" algn="just">
              <a:buNone/>
            </a:pPr>
            <a:r>
              <a:rPr lang="ru-RU" sz="1800" dirty="0"/>
              <a:t>Я</a:t>
            </a:r>
            <a:r>
              <a:rPr lang="ru-RU" sz="1800" dirty="0" smtClean="0"/>
              <a:t>вление</a:t>
            </a:r>
            <a:r>
              <a:rPr lang="ru-RU" sz="1800" dirty="0"/>
              <a:t>, сближающее открытие и </a:t>
            </a:r>
            <a:r>
              <a:rPr lang="ru-RU" sz="1800" dirty="0" smtClean="0"/>
              <a:t>изобретение - это фантазия, изобретательность </a:t>
            </a:r>
            <a:r>
              <a:rPr lang="ru-RU" sz="1800" dirty="0"/>
              <a:t>ученого и инженера. </a:t>
            </a:r>
            <a:endParaRPr lang="ru-RU" sz="1800" dirty="0" smtClean="0"/>
          </a:p>
          <a:p>
            <a:pPr marL="0" indent="0" algn="just">
              <a:buNone/>
            </a:pPr>
            <a:r>
              <a:rPr lang="ru-RU" sz="1800" dirty="0" smtClean="0"/>
              <a:t>Открытие </a:t>
            </a:r>
            <a:r>
              <a:rPr lang="ru-RU" sz="1800" dirty="0"/>
              <a:t>не имеет цели </a:t>
            </a:r>
            <a:r>
              <a:rPr lang="ru-RU" sz="1800" dirty="0" smtClean="0"/>
              <a:t>и содержит </a:t>
            </a:r>
            <a:r>
              <a:rPr lang="ru-RU" sz="1800" dirty="0"/>
              <a:t>лишь объективное знание. Нужна нередко гениальная </a:t>
            </a:r>
            <a:r>
              <a:rPr lang="ru-RU" sz="1800" dirty="0" smtClean="0"/>
              <a:t>фантазия изобретателя</a:t>
            </a:r>
            <a:r>
              <a:rPr lang="ru-RU" sz="1800" dirty="0"/>
              <a:t>, </a:t>
            </a:r>
            <a:r>
              <a:rPr lang="ru-RU" sz="1800" dirty="0" smtClean="0"/>
              <a:t>чтобы придумать, увидеть </a:t>
            </a:r>
            <a:r>
              <a:rPr lang="ru-RU" sz="1800" dirty="0"/>
              <a:t>цель и идею технические </a:t>
            </a:r>
            <a:r>
              <a:rPr lang="ru-RU" sz="1800" dirty="0" smtClean="0"/>
              <a:t>решения(гипотезу</a:t>
            </a:r>
            <a:r>
              <a:rPr lang="ru-RU" sz="1800" dirty="0"/>
              <a:t>) для практического применения нового знания, содержащегося в</a:t>
            </a:r>
          </a:p>
          <a:p>
            <a:pPr marL="0" indent="0" algn="just">
              <a:buNone/>
            </a:pPr>
            <a:r>
              <a:rPr lang="ru-RU" sz="1800" dirty="0"/>
              <a:t>открытии</a:t>
            </a:r>
            <a:r>
              <a:rPr lang="ru-RU" sz="1800" dirty="0" smtClean="0"/>
              <a:t>.</a:t>
            </a:r>
          </a:p>
          <a:p>
            <a:pPr marL="0" indent="0" algn="just">
              <a:buNone/>
            </a:pPr>
            <a:r>
              <a:rPr lang="ru-RU" sz="1800" dirty="0"/>
              <a:t>Почти всегда открытию сопутствует предположение, гипотеза о сущности </a:t>
            </a:r>
            <a:r>
              <a:rPr lang="ru-RU" sz="1800" dirty="0" smtClean="0"/>
              <a:t>и взаимодействии </a:t>
            </a:r>
            <a:r>
              <a:rPr lang="ru-RU" sz="1800" dirty="0"/>
              <a:t>наблюдаемых и даже </a:t>
            </a:r>
            <a:r>
              <a:rPr lang="ru-RU" sz="1800" dirty="0" smtClean="0"/>
              <a:t>искомых явлений</a:t>
            </a:r>
            <a:r>
              <a:rPr lang="ru-RU" sz="1800" dirty="0"/>
              <a:t>. </a:t>
            </a:r>
            <a:endParaRPr lang="ru-RU" sz="1800" dirty="0" smtClean="0"/>
          </a:p>
          <a:p>
            <a:pPr marL="0" indent="0" algn="just">
              <a:buNone/>
            </a:pPr>
            <a:endParaRPr lang="ru-RU" sz="1800" dirty="0" smtClean="0"/>
          </a:p>
          <a:p>
            <a:pPr marL="0" indent="0" algn="ctr">
              <a:buNone/>
            </a:pPr>
            <a:r>
              <a:rPr lang="ru-RU" sz="1800" dirty="0" smtClean="0"/>
              <a:t>Гипотеза </a:t>
            </a:r>
            <a:r>
              <a:rPr lang="ru-RU" sz="1800" dirty="0"/>
              <a:t>и есть </a:t>
            </a:r>
            <a:r>
              <a:rPr lang="ru-RU" sz="1800" dirty="0" smtClean="0"/>
              <a:t>научное </a:t>
            </a:r>
            <a:r>
              <a:rPr lang="ru-RU" sz="1800" dirty="0"/>
              <a:t>и инженерное изобретение.</a:t>
            </a:r>
          </a:p>
        </p:txBody>
      </p:sp>
    </p:spTree>
    <p:extLst>
      <p:ext uri="{BB962C8B-B14F-4D97-AF65-F5344CB8AC3E}">
        <p14:creationId xmlns:p14="http://schemas.microsoft.com/office/powerpoint/2010/main" val="4139125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856312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000" dirty="0"/>
              <a:t>R&amp;D-менеджеры (от англ. </a:t>
            </a:r>
            <a:r>
              <a:rPr lang="ru-RU" sz="2000" dirty="0" err="1"/>
              <a:t>Research</a:t>
            </a:r>
            <a:r>
              <a:rPr lang="ru-RU" sz="2000" dirty="0"/>
              <a:t> &amp;</a:t>
            </a:r>
            <a:r>
              <a:rPr lang="ru-RU" sz="2000" dirty="0" err="1" smtClean="0"/>
              <a:t>Developmet</a:t>
            </a:r>
            <a:r>
              <a:rPr lang="ru-RU" sz="2000" dirty="0" smtClean="0"/>
              <a:t> -</a:t>
            </a:r>
            <a:r>
              <a:rPr lang="ru-RU" sz="2000" dirty="0"/>
              <a:t>Исследования и разработки</a:t>
            </a:r>
            <a:r>
              <a:rPr lang="ru-RU" sz="2000" dirty="0" smtClean="0"/>
              <a:t> )</a:t>
            </a:r>
            <a:r>
              <a:rPr lang="ru-RU" sz="2000" dirty="0"/>
              <a:t> — это «возмутители спокойствия» внутри </a:t>
            </a:r>
            <a:r>
              <a:rPr lang="ru-RU" sz="2000" dirty="0" smtClean="0"/>
              <a:t>корпораций, </a:t>
            </a:r>
            <a:r>
              <a:rPr lang="ru-RU" sz="2000" dirty="0"/>
              <a:t>часть организации, </a:t>
            </a:r>
            <a:r>
              <a:rPr lang="ru-RU" sz="2000" dirty="0" smtClean="0"/>
              <a:t>которые работают </a:t>
            </a:r>
            <a:r>
              <a:rPr lang="ru-RU" sz="2000" dirty="0"/>
              <a:t>над улучшением своих продуктов и разработкой </a:t>
            </a:r>
            <a:r>
              <a:rPr lang="ru-RU" sz="2000" dirty="0" smtClean="0"/>
              <a:t>новых. </a:t>
            </a:r>
            <a:r>
              <a:rPr lang="ru-RU" sz="2000" dirty="0"/>
              <a:t>Именно они разрабатывают стратегии технологического развития компании, ищут перспективные разработки и проводят модернизацию производства. Подчас им приходится решать нестандартные для отрасли задачи и осваивать новые области знаний. И все это одновременно и в кратчайшие сроки</a:t>
            </a:r>
            <a:r>
              <a:rPr lang="ru-RU" sz="2000" dirty="0" smtClean="0"/>
              <a:t>.</a:t>
            </a:r>
            <a:endParaRPr lang="ru-RU" sz="2000" dirty="0"/>
          </a:p>
          <a:p>
            <a:pPr marL="0" indent="0" algn="just">
              <a:buNone/>
            </a:pPr>
            <a:r>
              <a:rPr lang="ru-RU" sz="1600" dirty="0"/>
              <a:t>В зависимости от отрасли, должность руководителя может называться «начальник отдела инноваций и развития», «директор по стратегиям и развитию бизнеса» или «менеджер по маркетингу инноваций». По инициативе института развития ОАО «РВК» </a:t>
            </a:r>
            <a:r>
              <a:rPr lang="ru-RU" sz="1600" dirty="0">
                <a:hlinkClick r:id="rId2"/>
              </a:rPr>
              <a:t>Институт менеджмента инноваций НИУ ВШЭ</a:t>
            </a:r>
            <a:r>
              <a:rPr lang="ru-RU" sz="1600" dirty="0"/>
              <a:t> провел опрос 55 R&amp;D-менеджеров из 46 крупнейших российских компаний и выяснил, что большинство респондентов относятся к категории топ-менеджеров и имеют соответствующий статусу доход — в среднем 160 тысяч рублей и выше</a:t>
            </a:r>
            <a:r>
              <a:rPr lang="ru-RU" sz="1600" dirty="0" smtClean="0"/>
              <a:t>.</a:t>
            </a:r>
            <a:endParaRPr lang="ru-RU" sz="1600" dirty="0"/>
          </a:p>
          <a:p>
            <a:pPr marL="0" indent="0" algn="just">
              <a:buNone/>
            </a:pPr>
            <a:r>
              <a:rPr lang="ru-RU" dirty="0"/>
              <a:t>В настоящее время R&amp;D директоры — в абсолютном большинстве выпускники технических вузов, выросшие до </a:t>
            </a:r>
            <a:r>
              <a:rPr lang="ru-RU" dirty="0" err="1"/>
              <a:t>топовой</a:t>
            </a:r>
            <a:r>
              <a:rPr lang="ru-RU" dirty="0"/>
              <a:t> должности с позиции рядового специалиста внутри компании.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0089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1511085"/>
              </p:ext>
            </p:extLst>
          </p:nvPr>
        </p:nvGraphicFramePr>
        <p:xfrm>
          <a:off x="467544" y="692697"/>
          <a:ext cx="8219256" cy="58549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9876"/>
                <a:gridCol w="1369876"/>
                <a:gridCol w="1369876"/>
                <a:gridCol w="1369876"/>
                <a:gridCol w="1369876"/>
                <a:gridCol w="1369876"/>
              </a:tblGrid>
              <a:tr h="673341"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Уровни изобретений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33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Аспекты проблемы</a:t>
                      </a:r>
                    </a:p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  <a:p>
                      <a:pPr algn="ctr"/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Рационализа-ция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  <a:p>
                      <a:pPr algn="ctr"/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Модерниза-ция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Принцип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Синтез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Открытие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3341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Исходные условия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Четкая однопараметрическая постановка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Многопараметрическая постановка, есть прямые структурные аналоги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Плохо структурированный «клубок «задач, есть только функциональные аналоги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Неизвест-ность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 многих факторов;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нет близких функциональных аналогов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Неизвестность главных целевых факторов, аналогов нет</a:t>
                      </a:r>
                    </a:p>
                    <a:p>
                      <a:pPr algn="just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3341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Ресурсы проблемы и решателя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Ресурс очевиден и легко доступен.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Профессиональное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образование,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практические навыки</a:t>
                      </a:r>
                    </a:p>
                    <a:p>
                      <a:pPr algn="just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Ресурс неочевиден, но присутствует в системе.  Профессиональное образование, практические навыки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Ресурс часто привлекается из других систем и уровней. </a:t>
                      </a:r>
                    </a:p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Развитое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400" baseline="0" dirty="0" err="1" smtClean="0">
                          <a:solidFill>
                            <a:schemeClr val="tx1"/>
                          </a:solidFill>
                        </a:rPr>
                        <a:t>комбинато-рное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мышление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Ресурсы из разных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областей знаний.</a:t>
                      </a:r>
                    </a:p>
                    <a:p>
                      <a:pPr algn="just"/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Сильное ассоциативное мышление, широкая эрудиция, способность преодолевать стереотипы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Неизвестный ресурс и/или его применение.</a:t>
                      </a:r>
                    </a:p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Исключительная избирательная мотивация, свобода от стереотипов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64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1734412"/>
              </p:ext>
            </p:extLst>
          </p:nvPr>
        </p:nvGraphicFramePr>
        <p:xfrm>
          <a:off x="467544" y="692697"/>
          <a:ext cx="8219256" cy="5888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9876"/>
                <a:gridCol w="1369876"/>
                <a:gridCol w="1369876"/>
                <a:gridCol w="1369876"/>
                <a:gridCol w="1369876"/>
                <a:gridCol w="1369876"/>
              </a:tblGrid>
              <a:tr h="673341"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Уровни изобретений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33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Аспекты проблемы</a:t>
                      </a:r>
                    </a:p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Рационализация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  <a:p>
                      <a:pPr algn="ctr"/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Модерниза-ция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Принцип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Синтез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Открытие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3341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Сложность проблемы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Задача без противоречий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Стандартные проблемы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Нестандарт-ные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проблемы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Экстремаль-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ные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проблемы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Уникальные проблемы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3341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Правила трансформа-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ции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Инженерное оптимизационное решение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Инженерное решение на основе типовых (стандартных) аналогов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Изобретательское решение на основе комбинированных методов 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Изобретательское решение на основе интеграции научно-технических эффектов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Научно-техническое открытие</a:t>
                      </a:r>
                    </a:p>
                    <a:p>
                      <a:pPr algn="just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3341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Уровень новизны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Небольшие параметрические изменения элементов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Оригинальные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функционально-структурные решения без изменения принципа функционирования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«Сильные» изобретения с системным эффектом замены принципа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функционирования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Выдающиеся изобретения с системным эффектом существенного изменения окружающих систем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Крупнейшие изобретения с системным эффектом кардинального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изменения цивилизации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8447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Создание теории </a:t>
            </a:r>
            <a:r>
              <a:rPr lang="ru-RU" sz="3200" dirty="0" smtClean="0"/>
              <a:t>изобретений </a:t>
            </a:r>
            <a:br>
              <a:rPr lang="ru-RU" sz="3200" dirty="0" smtClean="0"/>
            </a:br>
            <a:r>
              <a:rPr lang="ru-RU" sz="3200" dirty="0" smtClean="0"/>
              <a:t>(историческая справка)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20552"/>
            <a:ext cx="8229600" cy="487680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 smtClean="0"/>
              <a:t>Выделяем две исторические фазы в развитии человечества: примерно до начала 1-го тысячелетия до н. э. и от этого рубежа до наших дней.</a:t>
            </a:r>
          </a:p>
          <a:p>
            <a:pPr marL="0" indent="0" algn="just">
              <a:buNone/>
            </a:pPr>
            <a:r>
              <a:rPr lang="ru-RU" dirty="0" smtClean="0"/>
              <a:t>В </a:t>
            </a:r>
            <a:r>
              <a:rPr lang="ru-RU" dirty="0"/>
              <a:t>первой фазе мы видим </a:t>
            </a:r>
            <a:r>
              <a:rPr lang="ru-RU" u="sng" dirty="0" err="1"/>
              <a:t>Homo</a:t>
            </a:r>
            <a:r>
              <a:rPr lang="ru-RU" u="sng" dirty="0"/>
              <a:t> </a:t>
            </a:r>
            <a:r>
              <a:rPr lang="ru-RU" u="sng" dirty="0" err="1"/>
              <a:t>Faber</a:t>
            </a:r>
            <a:r>
              <a:rPr lang="ru-RU" u="sng" dirty="0"/>
              <a:t> </a:t>
            </a:r>
            <a:r>
              <a:rPr lang="ru-RU" u="sng" dirty="0" err="1"/>
              <a:t>Technologicus</a:t>
            </a:r>
            <a:r>
              <a:rPr lang="ru-RU" u="sng" dirty="0"/>
              <a:t> </a:t>
            </a:r>
            <a:r>
              <a:rPr lang="ru-RU" dirty="0"/>
              <a:t>— человека, искусного </a:t>
            </a:r>
            <a:r>
              <a:rPr lang="ru-RU" dirty="0" smtClean="0"/>
              <a:t>в прикладных </a:t>
            </a:r>
            <a:r>
              <a:rPr lang="ru-RU" dirty="0"/>
              <a:t>технических орудиях, но еще не овладевшего научной </a:t>
            </a:r>
            <a:r>
              <a:rPr lang="ru-RU" dirty="0" smtClean="0"/>
              <a:t>методологией.</a:t>
            </a:r>
          </a:p>
          <a:p>
            <a:pPr marL="0" indent="0" algn="just">
              <a:buNone/>
            </a:pPr>
            <a:r>
              <a:rPr lang="ru-RU" dirty="0" smtClean="0"/>
              <a:t> </a:t>
            </a:r>
            <a:r>
              <a:rPr lang="ru-RU" dirty="0"/>
              <a:t>Во второй фазе, длящейся уже более 3000 лет, мы наблюдаем </a:t>
            </a:r>
            <a:r>
              <a:rPr lang="ru-RU" dirty="0" smtClean="0"/>
              <a:t>развитие </a:t>
            </a:r>
            <a:r>
              <a:rPr lang="ru-RU" u="sng" dirty="0" err="1" smtClean="0"/>
              <a:t>Homo</a:t>
            </a:r>
            <a:r>
              <a:rPr lang="ru-RU" u="sng" dirty="0" smtClean="0"/>
              <a:t> </a:t>
            </a:r>
            <a:r>
              <a:rPr lang="ru-RU" u="sng" dirty="0" err="1"/>
              <a:t>Sapiens</a:t>
            </a:r>
            <a:r>
              <a:rPr lang="ru-RU" u="sng" dirty="0"/>
              <a:t> </a:t>
            </a:r>
            <a:r>
              <a:rPr lang="ru-RU" u="sng" dirty="0" err="1"/>
              <a:t>Technologicus</a:t>
            </a:r>
            <a:r>
              <a:rPr lang="ru-RU" u="sng" dirty="0"/>
              <a:t> </a:t>
            </a:r>
            <a:r>
              <a:rPr lang="ru-RU" dirty="0"/>
              <a:t>— человека, создающего и применяющего научную</a:t>
            </a:r>
          </a:p>
          <a:p>
            <a:pPr marL="0" indent="0" algn="just">
              <a:buNone/>
            </a:pPr>
            <a:r>
              <a:rPr lang="ru-RU" dirty="0"/>
              <a:t>методологию и искусного в технических орудиях и системах.</a:t>
            </a:r>
          </a:p>
        </p:txBody>
      </p:sp>
    </p:spTree>
    <p:extLst>
      <p:ext uri="{BB962C8B-B14F-4D97-AF65-F5344CB8AC3E}">
        <p14:creationId xmlns:p14="http://schemas.microsoft.com/office/powerpoint/2010/main" val="349890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6120680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b="1" dirty="0" smtClean="0"/>
              <a:t>Первая фаза </a:t>
            </a:r>
            <a:r>
              <a:rPr lang="en-US" dirty="0" smtClean="0"/>
              <a:t>- </a:t>
            </a:r>
            <a:r>
              <a:rPr lang="ru-RU" dirty="0" smtClean="0"/>
              <a:t>основными методами изобретательства были:</a:t>
            </a:r>
          </a:p>
          <a:p>
            <a:pPr marL="0" indent="0" algn="just">
              <a:buNone/>
            </a:pPr>
            <a:r>
              <a:rPr lang="ru-RU" dirty="0" smtClean="0"/>
              <a:t>• </a:t>
            </a:r>
            <a:r>
              <a:rPr lang="ru-RU" u="sng" dirty="0" smtClean="0"/>
              <a:t>аналогия как прямое подражание</a:t>
            </a:r>
            <a:r>
              <a:rPr lang="ru-RU" dirty="0" smtClean="0"/>
              <a:t>: игла, скребок, нож, крючки, гарпуны, острая палка — все это аналоги зубов, клювов и когтей животных;</a:t>
            </a:r>
          </a:p>
          <a:p>
            <a:pPr marL="0" indent="0" algn="just">
              <a:buNone/>
            </a:pPr>
            <a:r>
              <a:rPr lang="ru-RU" dirty="0" smtClean="0"/>
              <a:t>• </a:t>
            </a:r>
            <a:r>
              <a:rPr lang="ru-RU" u="sng" dirty="0" smtClean="0"/>
              <a:t>аналогия как копирование абстрактного образа </a:t>
            </a:r>
            <a:r>
              <a:rPr lang="ru-RU" dirty="0" smtClean="0"/>
              <a:t>: рисование, скульптура, игрушки, театральные фигуры и действия;</a:t>
            </a:r>
          </a:p>
          <a:p>
            <a:pPr marL="0" indent="0" algn="just">
              <a:buNone/>
            </a:pPr>
            <a:r>
              <a:rPr lang="ru-RU" dirty="0" smtClean="0"/>
              <a:t>• </a:t>
            </a:r>
            <a:r>
              <a:rPr lang="ru-RU" u="sng" dirty="0" smtClean="0"/>
              <a:t>соединение в целое</a:t>
            </a:r>
            <a:r>
              <a:rPr lang="ru-RU" dirty="0" smtClean="0"/>
              <a:t>: копье с наконечником, составной топор или молоток, сеть, витая нить из волос;</a:t>
            </a:r>
          </a:p>
          <a:p>
            <a:pPr marL="0" indent="0" algn="just">
              <a:buNone/>
            </a:pPr>
            <a:r>
              <a:rPr lang="ru-RU" dirty="0" smtClean="0"/>
              <a:t>• </a:t>
            </a:r>
            <a:r>
              <a:rPr lang="ru-RU" u="sng" dirty="0" smtClean="0"/>
              <a:t>разделение на части</a:t>
            </a:r>
            <a:r>
              <a:rPr lang="ru-RU" dirty="0" smtClean="0"/>
              <a:t>: разбивание камней для получения режущих или колющих кусков;</a:t>
            </a:r>
          </a:p>
          <a:p>
            <a:pPr marL="0" indent="0" algn="just">
              <a:buNone/>
            </a:pPr>
            <a:r>
              <a:rPr lang="ru-RU" dirty="0" smtClean="0"/>
              <a:t>• </a:t>
            </a:r>
            <a:r>
              <a:rPr lang="ru-RU" u="sng" dirty="0" smtClean="0"/>
              <a:t>изменение формы </a:t>
            </a:r>
            <a:r>
              <a:rPr lang="ru-RU" dirty="0" smtClean="0"/>
              <a:t>(например, рукояток орудий) и параметров: заострение, упрочнение, удлинение и т. п.;</a:t>
            </a:r>
          </a:p>
          <a:p>
            <a:pPr marL="0" indent="0" algn="just">
              <a:buNone/>
            </a:pPr>
            <a:r>
              <a:rPr lang="ru-RU" dirty="0" smtClean="0"/>
              <a:t>• </a:t>
            </a:r>
            <a:r>
              <a:rPr lang="ru-RU" u="sng" dirty="0" smtClean="0"/>
              <a:t>подбор и комбинирование различных материалов</a:t>
            </a:r>
            <a:r>
              <a:rPr lang="ru-RU" dirty="0" smtClean="0"/>
              <a:t>: дерево, кость, камень, шкура, кора (в том числе длинная, позволявшая плести сети и связывать</a:t>
            </a:r>
          </a:p>
          <a:p>
            <a:pPr marL="0" indent="0" algn="just">
              <a:buNone/>
            </a:pPr>
            <a:r>
              <a:rPr lang="ru-RU" dirty="0" smtClean="0"/>
              <a:t>части орудий), растительные волокна, глина, песок и т. п.;</a:t>
            </a:r>
          </a:p>
          <a:p>
            <a:pPr marL="0" indent="0" algn="just">
              <a:buNone/>
            </a:pPr>
            <a:r>
              <a:rPr lang="ru-RU" dirty="0" smtClean="0"/>
              <a:t>• </a:t>
            </a:r>
            <a:r>
              <a:rPr lang="ru-RU" u="sng" dirty="0" smtClean="0"/>
              <a:t>освоение различных источников энергии</a:t>
            </a:r>
            <a:r>
              <a:rPr lang="ru-RU" dirty="0" smtClean="0"/>
              <a:t>: огня — для приготовления пиши и для выжигания лодки из ствола дерева, силы животных, упругих свойств материалов, например, сухожилий животных, согнутой ветки, витой натянутой нити из волос или растительных волокон.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8700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76672"/>
            <a:ext cx="8640960" cy="6120680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sz="2500" b="1" dirty="0"/>
              <a:t>Выдающимися изобретениями человечества были</a:t>
            </a:r>
            <a:r>
              <a:rPr lang="ru-RU" sz="2500" b="1" dirty="0" smtClean="0"/>
              <a:t>:</a:t>
            </a:r>
          </a:p>
          <a:p>
            <a:pPr marL="0" indent="0" algn="just">
              <a:buNone/>
            </a:pPr>
            <a:r>
              <a:rPr lang="ru-RU" sz="2500" dirty="0" smtClean="0"/>
              <a:t>• </a:t>
            </a:r>
            <a:r>
              <a:rPr lang="ru-RU" sz="2500" dirty="0"/>
              <a:t>лук и стрелы, а от них — лира, кифара, арфа (и вообще музыка</a:t>
            </a:r>
            <a:r>
              <a:rPr lang="ru-RU" sz="2500" dirty="0" smtClean="0"/>
              <a:t>!);</a:t>
            </a:r>
          </a:p>
          <a:p>
            <a:pPr marL="0" indent="0" algn="just">
              <a:buNone/>
            </a:pPr>
            <a:r>
              <a:rPr lang="ru-RU" sz="2500" dirty="0" smtClean="0"/>
              <a:t>• </a:t>
            </a:r>
            <a:r>
              <a:rPr lang="ru-RU" sz="2500" dirty="0"/>
              <a:t>колесо (считается изобретенным примерно за 3500 лет до н.э. в </a:t>
            </a:r>
            <a:r>
              <a:rPr lang="ru-RU" sz="2500" dirty="0" smtClean="0"/>
              <a:t>Шумерском </a:t>
            </a:r>
            <a:r>
              <a:rPr lang="ru-RU" sz="2500" dirty="0"/>
              <a:t>государстве</a:t>
            </a:r>
            <a:r>
              <a:rPr lang="ru-RU" sz="2500" dirty="0" smtClean="0"/>
              <a:t>);</a:t>
            </a:r>
          </a:p>
          <a:p>
            <a:pPr marL="0" indent="0" algn="just">
              <a:buNone/>
            </a:pPr>
            <a:r>
              <a:rPr lang="ru-RU" sz="2500" dirty="0" smtClean="0"/>
              <a:t>• </a:t>
            </a:r>
            <a:r>
              <a:rPr lang="ru-RU" sz="2500" dirty="0"/>
              <a:t>рычажные механизмы (подъемные и метательные</a:t>
            </a:r>
            <a:r>
              <a:rPr lang="ru-RU" sz="2500" dirty="0" smtClean="0"/>
              <a:t>);</a:t>
            </a:r>
          </a:p>
          <a:p>
            <a:pPr marL="0" indent="0" algn="just">
              <a:buNone/>
            </a:pPr>
            <a:r>
              <a:rPr lang="ru-RU" sz="2500" dirty="0" smtClean="0"/>
              <a:t>• </a:t>
            </a:r>
            <a:r>
              <a:rPr lang="ru-RU" sz="2500" dirty="0"/>
              <a:t>освоение высоких температур и получение изделий из металлов и </a:t>
            </a:r>
            <a:r>
              <a:rPr lang="ru-RU" sz="2500" dirty="0" smtClean="0"/>
              <a:t>сплавов </a:t>
            </a:r>
            <a:r>
              <a:rPr lang="ru-RU" sz="2500" dirty="0"/>
              <a:t>путем плавки и ковки, особенно, из золота, бронзы и железа</a:t>
            </a:r>
            <a:r>
              <a:rPr lang="ru-RU" sz="2500" dirty="0" smtClean="0"/>
              <a:t>;</a:t>
            </a:r>
          </a:p>
          <a:p>
            <a:pPr marL="0" indent="0" algn="just">
              <a:buNone/>
            </a:pPr>
            <a:r>
              <a:rPr lang="ru-RU" sz="2500" dirty="0" smtClean="0"/>
              <a:t>• </a:t>
            </a:r>
            <a:r>
              <a:rPr lang="ru-RU" sz="2500" dirty="0"/>
              <a:t>освоение вращательного движения в мельничном жернове, в гончарном</a:t>
            </a:r>
          </a:p>
          <a:p>
            <a:pPr marL="0" indent="0" algn="just">
              <a:buNone/>
            </a:pPr>
            <a:r>
              <a:rPr lang="ru-RU" sz="2500" dirty="0"/>
              <a:t>круге, при сверлении, а с середины V века до н.э. и в токарном </a:t>
            </a:r>
            <a:r>
              <a:rPr lang="ru-RU" sz="2500" dirty="0" smtClean="0"/>
              <a:t>станке, для </a:t>
            </a:r>
            <a:r>
              <a:rPr lang="ru-RU" sz="2500" dirty="0"/>
              <a:t>подачи воды с помощью колесных черпалок</a:t>
            </a:r>
            <a:r>
              <a:rPr lang="ru-RU" sz="2500" dirty="0" smtClean="0"/>
              <a:t>;</a:t>
            </a:r>
          </a:p>
          <a:p>
            <a:pPr marL="0" indent="0" algn="just">
              <a:buNone/>
            </a:pPr>
            <a:r>
              <a:rPr lang="ru-RU" sz="2500" dirty="0" smtClean="0"/>
              <a:t>• </a:t>
            </a:r>
            <a:r>
              <a:rPr lang="ru-RU" sz="2500" dirty="0"/>
              <a:t>изобретение ткани как особого соединения нитей из каких-либо </a:t>
            </a:r>
            <a:r>
              <a:rPr lang="ru-RU" sz="2500" dirty="0" smtClean="0"/>
              <a:t>материалов в искусственную </a:t>
            </a:r>
            <a:r>
              <a:rPr lang="ru-RU" sz="2500" dirty="0"/>
              <a:t>≪шкуру≫ (теперь мы сказали бы: </a:t>
            </a:r>
            <a:r>
              <a:rPr lang="ru-RU" sz="2500" dirty="0" smtClean="0"/>
              <a:t>методом объединения однородных объектов </a:t>
            </a:r>
            <a:r>
              <a:rPr lang="ru-RU" sz="2500" dirty="0"/>
              <a:t>в сетевую, или </a:t>
            </a:r>
            <a:r>
              <a:rPr lang="ru-RU" sz="2500" dirty="0" smtClean="0"/>
              <a:t>ретикулярную, структуру!);</a:t>
            </a:r>
          </a:p>
          <a:p>
            <a:pPr marL="0" indent="0" algn="just">
              <a:buNone/>
            </a:pPr>
            <a:r>
              <a:rPr lang="ru-RU" sz="2500" dirty="0" smtClean="0"/>
              <a:t>• </a:t>
            </a:r>
            <a:r>
              <a:rPr lang="ru-RU" sz="2500" dirty="0"/>
              <a:t>изготовление обуви и одежды, строительство искусственных конструкции</a:t>
            </a:r>
          </a:p>
          <a:p>
            <a:pPr marL="0" indent="0" algn="just">
              <a:buNone/>
            </a:pPr>
            <a:r>
              <a:rPr lang="ru-RU" sz="2500" dirty="0"/>
              <a:t>для жилья из камня и песка, из дерева и костей, из коры и шкур </a:t>
            </a:r>
            <a:r>
              <a:rPr lang="ru-RU" sz="2500" dirty="0" smtClean="0"/>
              <a:t>животных;</a:t>
            </a:r>
          </a:p>
          <a:p>
            <a:pPr marL="0" indent="0" algn="just">
              <a:buNone/>
            </a:pPr>
            <a:r>
              <a:rPr lang="ru-RU" sz="2500" dirty="0" smtClean="0"/>
              <a:t>• </a:t>
            </a:r>
            <a:r>
              <a:rPr lang="ru-RU" sz="2500" dirty="0"/>
              <a:t>создание сложных узлов наподобие зубчатых колес, механизмов с гибки-</a:t>
            </a:r>
          </a:p>
          <a:p>
            <a:pPr marL="0" indent="0" algn="just">
              <a:buNone/>
            </a:pPr>
            <a:r>
              <a:rPr lang="ru-RU" sz="2500" dirty="0"/>
              <a:t>ми связями на рычаги и/или колеса</a:t>
            </a:r>
            <a:r>
              <a:rPr lang="ru-RU" sz="2500" dirty="0" smtClean="0"/>
              <a:t>;</a:t>
            </a:r>
          </a:p>
          <a:p>
            <a:pPr marL="0" indent="0" algn="just">
              <a:buNone/>
            </a:pPr>
            <a:r>
              <a:rPr lang="ru-RU" sz="2500" dirty="0" smtClean="0"/>
              <a:t>• </a:t>
            </a:r>
            <a:r>
              <a:rPr lang="ru-RU" sz="2500" dirty="0"/>
              <a:t>создание первых автоматических устройств, приводимых в действие </a:t>
            </a:r>
            <a:r>
              <a:rPr lang="ru-RU" sz="2500" dirty="0" smtClean="0"/>
              <a:t>с помощью </a:t>
            </a:r>
            <a:r>
              <a:rPr lang="ru-RU" sz="2500" dirty="0"/>
              <a:t>грузиков, прикрепленных к барабанам различного </a:t>
            </a:r>
            <a:r>
              <a:rPr lang="ru-RU" sz="2500" dirty="0" smtClean="0"/>
              <a:t>диаметра, например</a:t>
            </a:r>
            <a:r>
              <a:rPr lang="ru-RU" sz="2500" dirty="0"/>
              <a:t>, вращавших или перемещавших театральные куклы с </a:t>
            </a:r>
            <a:r>
              <a:rPr lang="ru-RU" sz="2500" dirty="0" smtClean="0"/>
              <a:t>помощью </a:t>
            </a:r>
            <a:r>
              <a:rPr lang="ru-RU" sz="2500" dirty="0"/>
              <a:t>гибких тяг!</a:t>
            </a:r>
          </a:p>
        </p:txBody>
      </p:sp>
    </p:spTree>
    <p:extLst>
      <p:ext uri="{BB962C8B-B14F-4D97-AF65-F5344CB8AC3E}">
        <p14:creationId xmlns:p14="http://schemas.microsoft.com/office/powerpoint/2010/main" val="374886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Второй период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Архимед – 287 -212 до н.э. математик, инженер, изобретатель</a:t>
            </a:r>
          </a:p>
          <a:p>
            <a:pPr algn="just"/>
            <a:r>
              <a:rPr lang="ru-RU" dirty="0" err="1" smtClean="0"/>
              <a:t>Ктесибий</a:t>
            </a:r>
            <a:r>
              <a:rPr lang="ru-RU" dirty="0" smtClean="0"/>
              <a:t> Александрийский - </a:t>
            </a:r>
            <a:r>
              <a:rPr lang="en-US" dirty="0" smtClean="0"/>
              <a:t>II </a:t>
            </a:r>
            <a:r>
              <a:rPr lang="ru-RU" dirty="0" smtClean="0"/>
              <a:t>век до н.э. – изобретатель пневматики, органа</a:t>
            </a:r>
          </a:p>
          <a:p>
            <a:pPr algn="just"/>
            <a:r>
              <a:rPr lang="ru-RU" dirty="0" err="1" smtClean="0"/>
              <a:t>Квинтиллиан</a:t>
            </a:r>
            <a:r>
              <a:rPr lang="ru-RU" dirty="0" smtClean="0"/>
              <a:t> – </a:t>
            </a:r>
            <a:r>
              <a:rPr lang="en-US" dirty="0" smtClean="0"/>
              <a:t>I </a:t>
            </a:r>
            <a:r>
              <a:rPr lang="ru-RU" dirty="0" smtClean="0"/>
              <a:t>век до н.э. – теоретик ораторского искусства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5516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Семь вопросов </a:t>
            </a:r>
            <a:r>
              <a:rPr lang="ru-RU" sz="2400" dirty="0" err="1" smtClean="0"/>
              <a:t>Квитиллиана</a:t>
            </a:r>
            <a:r>
              <a:rPr lang="ru-RU" sz="2400" dirty="0" smtClean="0"/>
              <a:t> </a:t>
            </a:r>
            <a:br>
              <a:rPr lang="ru-RU" sz="2400" dirty="0" smtClean="0"/>
            </a:br>
            <a:r>
              <a:rPr lang="ru-RU" sz="2400" dirty="0" smtClean="0"/>
              <a:t>для уточнения любой задачи</a:t>
            </a:r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4302845"/>
              </p:ext>
            </p:extLst>
          </p:nvPr>
        </p:nvGraphicFramePr>
        <p:xfrm>
          <a:off x="395536" y="2060848"/>
          <a:ext cx="8147247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9252"/>
                <a:gridCol w="1301247"/>
                <a:gridCol w="1550250"/>
                <a:gridCol w="855449"/>
                <a:gridCol w="712874"/>
                <a:gridCol w="784162"/>
                <a:gridCol w="855449"/>
                <a:gridCol w="855449"/>
                <a:gridCol w="723115"/>
              </a:tblGrid>
              <a:tr h="264616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КТО?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Субъект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1-2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1-3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1-4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1-5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1-6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1-7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4616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ЧТО?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Объект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2-3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2-4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2-5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2-6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2-7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4616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ГДЕ?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Место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3-4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3-5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3-6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3-7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4616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КОГДА?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Время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4-5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4-6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4-7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4616"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ЧЕМ?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Средство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5-6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5-7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4616"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КАК?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Способ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6-7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6735"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ПОЧЕМУ?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Причина либо Цель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1030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/>
              <a:t>При решении изобретательских задач полезны также парные комбинации </a:t>
            </a:r>
            <a:r>
              <a:rPr lang="ru-RU" dirty="0" smtClean="0"/>
              <a:t>вопросов</a:t>
            </a:r>
            <a:r>
              <a:rPr lang="ru-RU" dirty="0"/>
              <a:t>, например: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1—5 </a:t>
            </a:r>
            <a:r>
              <a:rPr lang="ru-RU" dirty="0"/>
              <a:t>(Кто — Чем) — кто и какие средства использует </a:t>
            </a:r>
            <a:r>
              <a:rPr lang="ru-RU" dirty="0" smtClean="0"/>
              <a:t>для решения</a:t>
            </a:r>
            <a:r>
              <a:rPr lang="ru-RU" dirty="0"/>
              <a:t>;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2—3 </a:t>
            </a:r>
            <a:r>
              <a:rPr lang="ru-RU" dirty="0"/>
              <a:t>(Объект — Место) — какой объект и где должен быть создан;</a:t>
            </a:r>
          </a:p>
          <a:p>
            <a:pPr marL="0" indent="0" algn="just">
              <a:buNone/>
            </a:pPr>
            <a:r>
              <a:rPr lang="ru-RU" dirty="0"/>
              <a:t>4—6 (Время — Метод) — каким методом и когда, или за какое время, </a:t>
            </a:r>
            <a:r>
              <a:rPr lang="ru-RU" dirty="0" smtClean="0"/>
              <a:t>предполагается </a:t>
            </a:r>
            <a:r>
              <a:rPr lang="ru-RU" dirty="0"/>
              <a:t>решать задачу и так далее.</a:t>
            </a:r>
          </a:p>
        </p:txBody>
      </p:sp>
    </p:spTree>
    <p:extLst>
      <p:ext uri="{BB962C8B-B14F-4D97-AF65-F5344CB8AC3E}">
        <p14:creationId xmlns:p14="http://schemas.microsoft.com/office/powerpoint/2010/main" val="100211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85631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Начало научному изучению методологии творчества положили </a:t>
            </a:r>
            <a:r>
              <a:rPr lang="ru-RU" dirty="0" smtClean="0"/>
              <a:t>философы </a:t>
            </a:r>
            <a:r>
              <a:rPr lang="ru-RU" dirty="0" err="1" smtClean="0"/>
              <a:t>Фрэнсис</a:t>
            </a:r>
            <a:r>
              <a:rPr lang="ru-RU" dirty="0" smtClean="0"/>
              <a:t> </a:t>
            </a:r>
            <a:r>
              <a:rPr lang="ru-RU" dirty="0"/>
              <a:t>Бэкон и Рене Декарт.</a:t>
            </a:r>
          </a:p>
          <a:p>
            <a:pPr marL="0" indent="0">
              <a:buNone/>
            </a:pPr>
            <a:r>
              <a:rPr lang="ru-RU" dirty="0"/>
              <a:t>В 1620 году в сочинении ≪Новый органон≫ Ф. </a:t>
            </a:r>
            <a:r>
              <a:rPr lang="ru-RU" dirty="0" smtClean="0"/>
              <a:t>Бэкон выступил </a:t>
            </a:r>
            <a:r>
              <a:rPr lang="ru-RU" dirty="0" smtClean="0"/>
              <a:t>как критик </a:t>
            </a:r>
            <a:r>
              <a:rPr lang="ru-RU" dirty="0" smtClean="0"/>
              <a:t>старого </a:t>
            </a:r>
            <a:r>
              <a:rPr lang="ru-RU" dirty="0"/>
              <a:t>и создатель нового эмпирического метода в </a:t>
            </a:r>
            <a:r>
              <a:rPr lang="ru-RU" dirty="0" smtClean="0"/>
              <a:t> науке, сформулировал </a:t>
            </a:r>
            <a:r>
              <a:rPr lang="ru-RU" dirty="0" smtClean="0"/>
              <a:t>цель создания </a:t>
            </a:r>
            <a:r>
              <a:rPr lang="ru-RU" dirty="0"/>
              <a:t>систематической </a:t>
            </a:r>
            <a:r>
              <a:rPr lang="ru-RU" dirty="0" err="1" smtClean="0"/>
              <a:t>техникиизобретения</a:t>
            </a:r>
            <a:r>
              <a:rPr lang="ru-RU" dirty="0"/>
              <a:t>.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Он </a:t>
            </a:r>
            <a:r>
              <a:rPr lang="ru-RU" dirty="0"/>
              <a:t>писал: ≪Те, кто </a:t>
            </a:r>
            <a:r>
              <a:rPr lang="ru-RU" dirty="0" smtClean="0"/>
              <a:t>занимались </a:t>
            </a:r>
            <a:r>
              <a:rPr lang="ru-RU" dirty="0"/>
              <a:t>науками, были или эмпириками, или догматиками. Эмпирики, </a:t>
            </a:r>
            <a:r>
              <a:rPr lang="ru-RU" dirty="0" smtClean="0"/>
              <a:t>подобно муравью</a:t>
            </a:r>
            <a:r>
              <a:rPr lang="ru-RU" dirty="0"/>
              <a:t>, только собирают и пользуются собранным. Догматики, </a:t>
            </a:r>
            <a:r>
              <a:rPr lang="ru-RU" dirty="0" smtClean="0"/>
              <a:t>подобно пауку</a:t>
            </a:r>
            <a:r>
              <a:rPr lang="ru-RU" dirty="0"/>
              <a:t>, из самих себя создают ткань. Пчела же избирает средний способ, </a:t>
            </a:r>
            <a:r>
              <a:rPr lang="ru-RU" dirty="0" smtClean="0"/>
              <a:t>она извлекает </a:t>
            </a:r>
            <a:r>
              <a:rPr lang="ru-RU" dirty="0"/>
              <a:t>материал из цветов сада и поля, но располагает его </a:t>
            </a:r>
            <a:r>
              <a:rPr lang="ru-RU" dirty="0" smtClean="0"/>
              <a:t>собственным умением</a:t>
            </a:r>
            <a:r>
              <a:rPr lang="ru-RU" dirty="0"/>
              <a:t>... Следует возложить добрую надежду на более тесный и </a:t>
            </a:r>
            <a:r>
              <a:rPr lang="ru-RU" dirty="0" smtClean="0"/>
              <a:t>нерушимый союз </a:t>
            </a:r>
            <a:r>
              <a:rPr lang="ru-RU" dirty="0"/>
              <a:t>этих способностей, то есть опыта и рассудка... Наш метод состоит в </a:t>
            </a:r>
            <a:r>
              <a:rPr lang="ru-RU" dirty="0" smtClean="0"/>
              <a:t>следующем</a:t>
            </a:r>
            <a:r>
              <a:rPr lang="ru-RU" dirty="0"/>
              <a:t>: мы извлекаем не практику из практики и опыт из опытов (как </a:t>
            </a:r>
            <a:r>
              <a:rPr lang="ru-RU" dirty="0" smtClean="0"/>
              <a:t>эмпирики</a:t>
            </a:r>
            <a:r>
              <a:rPr lang="ru-RU" dirty="0"/>
              <a:t>), а причины и аксиомы — из практики и опытов, и из причин и </a:t>
            </a:r>
            <a:r>
              <a:rPr lang="ru-RU" dirty="0" smtClean="0"/>
              <a:t>аксиом </a:t>
            </a:r>
            <a:r>
              <a:rPr lang="ru-RU" dirty="0"/>
              <a:t>— снова практику и опыты≫.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Этот </a:t>
            </a:r>
            <a:r>
              <a:rPr lang="ru-RU" dirty="0"/>
              <a:t>союз осуществляется, по мнению Ф. </a:t>
            </a:r>
            <a:r>
              <a:rPr lang="ru-RU" dirty="0" smtClean="0"/>
              <a:t>Бэкона</a:t>
            </a:r>
            <a:r>
              <a:rPr lang="ru-RU" dirty="0"/>
              <a:t>, в индуктивном методе, в переходе от частных фактов к частным</a:t>
            </a:r>
          </a:p>
          <a:p>
            <a:pPr marL="0" indent="0">
              <a:buNone/>
            </a:pPr>
            <a:r>
              <a:rPr lang="ru-RU" dirty="0"/>
              <a:t>законам (малым аксиомам), а от них — к более общим (средним аксиомам), </a:t>
            </a:r>
            <a:r>
              <a:rPr lang="ru-RU" dirty="0" smtClean="0"/>
              <a:t>и наконец </a:t>
            </a:r>
            <a:r>
              <a:rPr lang="ru-RU" dirty="0"/>
              <a:t>— к самым общим.</a:t>
            </a:r>
          </a:p>
        </p:txBody>
      </p:sp>
    </p:spTree>
    <p:extLst>
      <p:ext uri="{BB962C8B-B14F-4D97-AF65-F5344CB8AC3E}">
        <p14:creationId xmlns:p14="http://schemas.microsoft.com/office/powerpoint/2010/main" val="57679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0736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≪Четыре </a:t>
            </a:r>
            <a:r>
              <a:rPr lang="ru-RU" sz="3200" dirty="0"/>
              <a:t>правила мышления≫ Декарта: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400600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u="sng" dirty="0" smtClean="0"/>
              <a:t>Первое</a:t>
            </a:r>
            <a:r>
              <a:rPr lang="ru-RU" dirty="0"/>
              <a:t>: не принимать за истинное что бы то ни было, прежде чем не признал</a:t>
            </a:r>
          </a:p>
          <a:p>
            <a:pPr marL="0" indent="0" algn="just">
              <a:buNone/>
            </a:pPr>
            <a:r>
              <a:rPr lang="ru-RU" dirty="0"/>
              <a:t>это несомненно истинным, то есть стараться избегать поспешности и </a:t>
            </a:r>
            <a:r>
              <a:rPr lang="ru-RU" dirty="0" smtClean="0"/>
              <a:t>предубеждения </a:t>
            </a:r>
            <a:r>
              <a:rPr lang="ru-RU" dirty="0"/>
              <a:t>и включать в свои суждения только то, что представляется </a:t>
            </a:r>
            <a:r>
              <a:rPr lang="ru-RU" dirty="0" smtClean="0"/>
              <a:t>моему уму </a:t>
            </a:r>
            <a:r>
              <a:rPr lang="ru-RU" dirty="0"/>
              <a:t>так ясно и отчетливо, что никоим образом не сможет дать повод к </a:t>
            </a:r>
            <a:r>
              <a:rPr lang="ru-RU" dirty="0" smtClean="0"/>
              <a:t>сомнению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u="sng" dirty="0"/>
              <a:t>Второе</a:t>
            </a:r>
            <a:r>
              <a:rPr lang="ru-RU" dirty="0"/>
              <a:t>: делить каждую из рассматриваемых мною трудностей на столько </a:t>
            </a:r>
            <a:r>
              <a:rPr lang="ru-RU" dirty="0" smtClean="0"/>
              <a:t>частей</a:t>
            </a:r>
            <a:r>
              <a:rPr lang="ru-RU" dirty="0"/>
              <a:t>, на сколько потребуется, чтобы лучше их разрешить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u="sng" dirty="0"/>
              <a:t>Третье: </a:t>
            </a:r>
            <a:r>
              <a:rPr lang="ru-RU" dirty="0"/>
              <a:t>руководить ходом своих мыслей, начиная с предметов простейших </a:t>
            </a:r>
            <a:r>
              <a:rPr lang="ru-RU" dirty="0" smtClean="0"/>
              <a:t>и легко </a:t>
            </a:r>
            <a:r>
              <a:rPr lang="ru-RU" dirty="0"/>
              <a:t>познаваемых, и восходить мало-помалу, как по ступеням, до </a:t>
            </a:r>
            <a:r>
              <a:rPr lang="ru-RU" dirty="0" smtClean="0"/>
              <a:t>познания наиболее </a:t>
            </a:r>
            <a:r>
              <a:rPr lang="ru-RU" dirty="0"/>
              <a:t>сложных, допуская существование порядка даже среди тех, </a:t>
            </a:r>
            <a:r>
              <a:rPr lang="ru-RU" dirty="0" smtClean="0"/>
              <a:t>которые в </a:t>
            </a:r>
            <a:r>
              <a:rPr lang="ru-RU" dirty="0"/>
              <a:t>естественном порядке вещей не предшествуют друг другу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u="sng" dirty="0" smtClean="0"/>
              <a:t>Четвертое: </a:t>
            </a:r>
            <a:r>
              <a:rPr lang="ru-RU" dirty="0"/>
              <a:t>делать всюду настолько полные перечни и также общие </a:t>
            </a:r>
            <a:r>
              <a:rPr lang="ru-RU" dirty="0" smtClean="0"/>
              <a:t>обзоры, чтобы </a:t>
            </a:r>
            <a:r>
              <a:rPr lang="ru-RU" dirty="0"/>
              <a:t>быть уверенным, что ничего не пропущено.</a:t>
            </a:r>
          </a:p>
        </p:txBody>
      </p:sp>
    </p:spTree>
    <p:extLst>
      <p:ext uri="{BB962C8B-B14F-4D97-AF65-F5344CB8AC3E}">
        <p14:creationId xmlns:p14="http://schemas.microsoft.com/office/powerpoint/2010/main" val="72013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85631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u="sng" dirty="0"/>
              <a:t>85% опрошенных имеют базовое техническое или естественно-научное </a:t>
            </a:r>
            <a:r>
              <a:rPr lang="ru-RU" b="1" u="sng" dirty="0" smtClean="0"/>
              <a:t>образование</a:t>
            </a:r>
            <a:endParaRPr lang="ru-RU" u="sng" dirty="0"/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Причем </a:t>
            </a:r>
            <a:r>
              <a:rPr lang="ru-RU" dirty="0"/>
              <a:t>подчиненных они набирают по тому же принципу: наличие у соискателя дополнительного экономического или менеджерского образования не влияет на решение о трудоустройстве. На базе хорошего технического образования специалист может уже в процессе работы овладеть методами разработки стратегий и оценки экономической эффективности, получить необходимые знания по управлению </a:t>
            </a:r>
            <a:r>
              <a:rPr lang="ru-RU" u="sng" dirty="0"/>
              <a:t>инновационными проектами</a:t>
            </a:r>
            <a:r>
              <a:rPr lang="ru-RU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46711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368152"/>
          </a:xfrm>
        </p:spPr>
        <p:txBody>
          <a:bodyPr>
            <a:normAutofit/>
          </a:bodyPr>
          <a:lstStyle/>
          <a:p>
            <a:pPr algn="r"/>
            <a:r>
              <a:rPr lang="ru-RU" sz="2400" dirty="0"/>
              <a:t>Полезно изучать открытия других таким способом, который и нам самим бы открыл источник изобретений</a:t>
            </a:r>
            <a:br>
              <a:rPr lang="ru-RU" sz="2400" dirty="0"/>
            </a:br>
            <a:r>
              <a:rPr lang="ru-RU" sz="2400" dirty="0"/>
              <a:t>Г. </a:t>
            </a:r>
            <a:r>
              <a:rPr lang="ru-RU" sz="2400" dirty="0" smtClean="0"/>
              <a:t>Лейбниц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632176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/>
              <a:t>Христиан </a:t>
            </a:r>
            <a:r>
              <a:rPr lang="ru-RU" dirty="0" smtClean="0"/>
              <a:t>Вольф, </a:t>
            </a:r>
            <a:r>
              <a:rPr lang="ru-RU" dirty="0"/>
              <a:t>последователь Лейбница, рассматривал основы </a:t>
            </a:r>
            <a:r>
              <a:rPr lang="ru-RU" dirty="0" smtClean="0"/>
              <a:t>методики изобретательства </a:t>
            </a:r>
            <a:r>
              <a:rPr lang="ru-RU" dirty="0"/>
              <a:t>(</a:t>
            </a:r>
            <a:r>
              <a:rPr lang="ru-RU" dirty="0" err="1"/>
              <a:t>Erfinderkunst</a:t>
            </a:r>
            <a:r>
              <a:rPr lang="ru-RU" dirty="0"/>
              <a:t>) </a:t>
            </a:r>
            <a:r>
              <a:rPr lang="ru-RU" dirty="0" smtClean="0"/>
              <a:t>как непрерывно </a:t>
            </a:r>
            <a:r>
              <a:rPr lang="ru-RU" dirty="0"/>
              <a:t>развивающееся знание, </a:t>
            </a:r>
            <a:r>
              <a:rPr lang="ru-RU" dirty="0" smtClean="0"/>
              <a:t>соединение </a:t>
            </a:r>
            <a:r>
              <a:rPr lang="ru-RU" dirty="0"/>
              <a:t>изобретательской методики с </a:t>
            </a:r>
            <a:r>
              <a:rPr lang="ru-RU" u="sng" dirty="0"/>
              <a:t>опорными</a:t>
            </a:r>
            <a:r>
              <a:rPr lang="ru-RU" dirty="0"/>
              <a:t> знаниями.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Г</a:t>
            </a:r>
            <a:r>
              <a:rPr lang="ru-RU" dirty="0"/>
              <a:t>. </a:t>
            </a:r>
            <a:r>
              <a:rPr lang="ru-RU" dirty="0" err="1" smtClean="0"/>
              <a:t>Штайнбарт</a:t>
            </a:r>
            <a:r>
              <a:rPr lang="ru-RU" dirty="0" smtClean="0"/>
              <a:t>, </a:t>
            </a:r>
            <a:r>
              <a:rPr lang="ru-RU" dirty="0"/>
              <a:t>Иоганна фон Гете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И</a:t>
            </a:r>
            <a:r>
              <a:rPr lang="ru-RU" dirty="0"/>
              <a:t>. </a:t>
            </a:r>
            <a:r>
              <a:rPr lang="ru-RU" dirty="0" err="1" smtClean="0"/>
              <a:t>Бекманн</a:t>
            </a:r>
            <a:r>
              <a:rPr lang="ru-RU" dirty="0" smtClean="0"/>
              <a:t> - фундаментальный </a:t>
            </a:r>
            <a:r>
              <a:rPr lang="ru-RU" dirty="0"/>
              <a:t>5-томный труд </a:t>
            </a:r>
            <a:r>
              <a:rPr lang="ru-RU" dirty="0" smtClean="0"/>
              <a:t>≪</a:t>
            </a:r>
            <a:r>
              <a:rPr lang="ru-RU" dirty="0"/>
              <a:t>История изобретений≫ </a:t>
            </a:r>
            <a:r>
              <a:rPr lang="ru-RU" dirty="0" smtClean="0"/>
              <a:t>является</a:t>
            </a:r>
            <a:r>
              <a:rPr lang="ru-RU" dirty="0"/>
              <a:t>, по-видимому, первым научным исследованием способов создания</a:t>
            </a:r>
          </a:p>
          <a:p>
            <a:pPr marL="0" indent="0" algn="just">
              <a:buNone/>
            </a:pPr>
            <a:r>
              <a:rPr lang="ru-RU" dirty="0"/>
              <a:t>изобретений. И. </a:t>
            </a:r>
            <a:r>
              <a:rPr lang="ru-RU" dirty="0" err="1"/>
              <a:t>Бекманн</a:t>
            </a:r>
            <a:r>
              <a:rPr lang="ru-RU" dirty="0"/>
              <a:t> писал: ≪Я имею модель искусства изобретения, </a:t>
            </a:r>
            <a:r>
              <a:rPr lang="ru-RU" dirty="0" smtClean="0"/>
              <a:t>такую</a:t>
            </a:r>
            <a:r>
              <a:rPr lang="ru-RU" dirty="0"/>
              <a:t>, чтобы из теории видеть практический эффект в прямой пропорции с </a:t>
            </a:r>
            <a:r>
              <a:rPr lang="ru-RU" dirty="0" smtClean="0"/>
              <a:t>моим интересом </a:t>
            </a:r>
            <a:r>
              <a:rPr lang="ru-RU" dirty="0"/>
              <a:t>(целью)≫.</a:t>
            </a:r>
          </a:p>
        </p:txBody>
      </p:sp>
    </p:spTree>
    <p:extLst>
      <p:ext uri="{BB962C8B-B14F-4D97-AF65-F5344CB8AC3E}">
        <p14:creationId xmlns:p14="http://schemas.microsoft.com/office/powerpoint/2010/main" val="346130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24264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dirty="0"/>
              <a:t>Что такое </a:t>
            </a:r>
            <a:r>
              <a:rPr lang="ru-RU" dirty="0" err="1" smtClean="0"/>
              <a:t>инноватика</a:t>
            </a:r>
            <a:r>
              <a:rPr lang="ru-RU" dirty="0" smtClean="0"/>
              <a:t>?</a:t>
            </a:r>
          </a:p>
          <a:p>
            <a:pPr marL="0" indent="0" algn="just">
              <a:buNone/>
            </a:pPr>
            <a:r>
              <a:rPr lang="ru-RU" dirty="0" smtClean="0"/>
              <a:t> </a:t>
            </a:r>
            <a:r>
              <a:rPr lang="ru-RU" dirty="0" smtClean="0"/>
              <a:t>	Конечная </a:t>
            </a:r>
            <a:r>
              <a:rPr lang="ru-RU" dirty="0"/>
              <a:t>цель каждого направления исследований – применение достигнутого результата. Прикладная наука, разрабатывая уникальные технологии или изобретая новые способы управления силами природы, ориентируется на их практическое применение. 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	Применяя </a:t>
            </a:r>
            <a:r>
              <a:rPr lang="ru-RU" dirty="0"/>
              <a:t>на практике научные открытия в разных отраслях жизни, любой специалист, а особенно по </a:t>
            </a:r>
            <a:r>
              <a:rPr lang="ru-RU" dirty="0" err="1"/>
              <a:t>инноватике</a:t>
            </a:r>
            <a:r>
              <a:rPr lang="ru-RU" dirty="0"/>
              <a:t> должен иметь хотя бы базовые представления о тех интеллектуальных продуктах, которые он </a:t>
            </a:r>
            <a:r>
              <a:rPr lang="ru-RU" dirty="0" smtClean="0"/>
              <a:t>продвигает и особенно по их </a:t>
            </a:r>
            <a:r>
              <a:rPr lang="ru-RU" dirty="0" smtClean="0"/>
              <a:t>патентной чистоте</a:t>
            </a: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Главные умения, получаемые во время учебы и практической работы – способность угадать востребованные продукты на рынке инноваций, найти способы продвижения, источники финансирования, подсчитать предполагаемую ликвидность и оценить возможные риски.</a:t>
            </a:r>
            <a:br>
              <a:rPr lang="ru-RU" dirty="0"/>
            </a:br>
            <a:endParaRPr lang="ru-RU" dirty="0"/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138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85838"/>
            <a:ext cx="8208912" cy="5467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962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6691808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/>
              <a:t>Для этого нужны серьезные теоретические знания:</a:t>
            </a:r>
          </a:p>
          <a:p>
            <a:pPr marL="0" indent="0" algn="just">
              <a:buNone/>
            </a:pPr>
            <a:r>
              <a:rPr lang="ru-RU" b="1" u="sng" dirty="0"/>
              <a:t> Методов поиска, хранения, обработки и предоставления информации. </a:t>
            </a:r>
          </a:p>
          <a:p>
            <a:pPr marL="0" indent="0" algn="just">
              <a:buNone/>
            </a:pPr>
            <a:r>
              <a:rPr lang="ru-RU" b="1" u="sng" dirty="0"/>
              <a:t>Законодательства, защищающего авторское право.</a:t>
            </a:r>
          </a:p>
          <a:p>
            <a:pPr marL="0" indent="0" algn="just">
              <a:buNone/>
            </a:pPr>
            <a:r>
              <a:rPr lang="ru-RU" b="1" u="sng" dirty="0" smtClean="0"/>
              <a:t>Теории </a:t>
            </a:r>
            <a:r>
              <a:rPr lang="ru-RU" b="1" u="sng" dirty="0"/>
              <a:t>решения изобретательских задач (ТРИЗ).</a:t>
            </a:r>
          </a:p>
          <a:p>
            <a:pPr marL="0" indent="0" algn="just">
              <a:buNone/>
            </a:pPr>
            <a:r>
              <a:rPr lang="ru-RU" b="1" u="sng" dirty="0" smtClean="0"/>
              <a:t>Методов </a:t>
            </a:r>
            <a:r>
              <a:rPr lang="ru-RU" b="1" u="sng" dirty="0"/>
              <a:t>выполнения патентного поиска. </a:t>
            </a:r>
          </a:p>
          <a:p>
            <a:pPr marL="0" indent="0" algn="just">
              <a:buNone/>
            </a:pPr>
            <a:r>
              <a:rPr lang="ru-RU" dirty="0"/>
              <a:t>Оцифровки и редактирования изображений.</a:t>
            </a:r>
          </a:p>
          <a:p>
            <a:pPr marL="0" indent="0" algn="just">
              <a:buNone/>
            </a:pPr>
            <a:r>
              <a:rPr lang="ru-RU" dirty="0"/>
              <a:t> Управления инновационной деятельностью.</a:t>
            </a:r>
            <a:br>
              <a:rPr lang="ru-RU" dirty="0"/>
            </a:br>
            <a:endParaRPr lang="ru-RU" dirty="0"/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3379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52255"/>
          </a:xfrm>
        </p:spPr>
        <p:txBody>
          <a:bodyPr/>
          <a:lstStyle/>
          <a:p>
            <a:pPr algn="just"/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38" y="1052736"/>
            <a:ext cx="4031654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124744"/>
            <a:ext cx="1847850" cy="247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34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4389120"/>
          </a:xfrm>
        </p:spPr>
        <p:txBody>
          <a:bodyPr/>
          <a:lstStyle/>
          <a:p>
            <a:pPr marL="0" lvl="0" indent="0" algn="just">
              <a:buClr>
                <a:srgbClr val="6EA0B0"/>
              </a:buClr>
              <a:buNone/>
            </a:pPr>
            <a:r>
              <a:rPr lang="ru-RU" dirty="0">
                <a:solidFill>
                  <a:prstClr val="black"/>
                </a:solidFill>
              </a:rPr>
              <a:t>ТРИЗ — качественная система эвристик для решения проблемных ситуаций, суть которых составляет столкновение объективной реальности и желаний потребителя. ТРИЗ основана на закономерностях развития технических систем. Эти закономерности выявлены путем анализа больших массивов патентной и научно-технической информации, в том числе информации по истории развития техники.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252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1217</TotalTime>
  <Words>2969</Words>
  <Application>Microsoft Office PowerPoint</Application>
  <PresentationFormat>Экран (4:3)</PresentationFormat>
  <Paragraphs>294</Paragraphs>
  <Slides>40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Поток</vt:lpstr>
      <vt:lpstr>ТРИЗ – теория решения инженерных (изобретательских) задач</vt:lpstr>
      <vt:lpstr>В России формируется новая профессия – R&amp;D-менеджер.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Инструментарий ТРИЗ включает в себя</vt:lpstr>
      <vt:lpstr>Теоретические положения в ТРИЗ </vt:lpstr>
      <vt:lpstr>Презентация PowerPoint</vt:lpstr>
      <vt:lpstr>Презентация PowerPoint</vt:lpstr>
      <vt:lpstr> 8. Каждое творческое решение новой технической задачи включает следующие основные моменты: </vt:lpstr>
      <vt:lpstr>Презентация PowerPoint</vt:lpstr>
      <vt:lpstr>Презентация PowerPoint</vt:lpstr>
      <vt:lpstr>  Управление процессом творчества</vt:lpstr>
      <vt:lpstr>  Метод проб и ошибок (МПиО)  </vt:lpstr>
      <vt:lpstr>Презентация PowerPoint</vt:lpstr>
      <vt:lpstr>Недостатки метода проб и ошибок</vt:lpstr>
      <vt:lpstr>Презентация PowerPoint</vt:lpstr>
      <vt:lpstr>Презентация PowerPoint</vt:lpstr>
      <vt:lpstr>Генрих Альшуллер приходит к следующим выводам.</vt:lpstr>
      <vt:lpstr>Презентация PowerPoint</vt:lpstr>
      <vt:lpstr>Презентация PowerPoint</vt:lpstr>
      <vt:lpstr>Презентация PowerPoint</vt:lpstr>
      <vt:lpstr>Уровни изобретательских задач</vt:lpstr>
      <vt:lpstr>Презентация PowerPoint</vt:lpstr>
      <vt:lpstr>Презентация PowerPoint</vt:lpstr>
      <vt:lpstr>Презентация PowerPoint</vt:lpstr>
      <vt:lpstr>Презентация PowerPoint</vt:lpstr>
      <vt:lpstr>Создание теории изобретений  (историческая справка)</vt:lpstr>
      <vt:lpstr>Презентация PowerPoint</vt:lpstr>
      <vt:lpstr>Презентация PowerPoint</vt:lpstr>
      <vt:lpstr>Второй период</vt:lpstr>
      <vt:lpstr>Семь вопросов Квитиллиана  для уточнения любой задачи</vt:lpstr>
      <vt:lpstr>Презентация PowerPoint</vt:lpstr>
      <vt:lpstr>Презентация PowerPoint</vt:lpstr>
      <vt:lpstr>≪Четыре правила мышления≫ Декарта:</vt:lpstr>
      <vt:lpstr>Полезно изучать открытия других таким способом, который и нам самим бы открыл источник изобретений Г. Лейбниц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Требования к ЭИОС вуза</dc:title>
  <dc:creator>Истомины</dc:creator>
  <cp:lastModifiedBy>User</cp:lastModifiedBy>
  <cp:revision>67</cp:revision>
  <dcterms:created xsi:type="dcterms:W3CDTF">2018-01-18T17:21:20Z</dcterms:created>
  <dcterms:modified xsi:type="dcterms:W3CDTF">2020-11-22T18:46:34Z</dcterms:modified>
</cp:coreProperties>
</file>